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Raleway"/>
      <p:regular r:id="rId36"/>
      <p:bold r:id="rId37"/>
      <p:italic r:id="rId38"/>
      <p:boldItalic r:id="rId39"/>
    </p:embeddedFont>
    <p:embeddedFont>
      <p:font typeface="Raleway SemiBold"/>
      <p:regular r:id="rId40"/>
      <p:bold r:id="rId41"/>
      <p:italic r:id="rId42"/>
      <p:boldItalic r:id="rId43"/>
    </p:embeddedFont>
    <p:embeddedFont>
      <p:font typeface="Raleway ExtraBold"/>
      <p:bold r:id="rId44"/>
      <p:boldItalic r:id="rId45"/>
    </p:embeddedFont>
    <p:embeddedFont>
      <p:font typeface="Lato"/>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B303093-8087-4A31-822A-A5B0482B00FD}">
  <a:tblStyle styleId="{1B303093-8087-4A31-822A-A5B0482B00F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SemiBold-regular.fntdata"/><Relationship Id="rId42" Type="http://schemas.openxmlformats.org/officeDocument/2006/relationships/font" Target="fonts/RalewaySemiBold-italic.fntdata"/><Relationship Id="rId41" Type="http://schemas.openxmlformats.org/officeDocument/2006/relationships/font" Target="fonts/RalewaySemiBold-bold.fntdata"/><Relationship Id="rId44" Type="http://schemas.openxmlformats.org/officeDocument/2006/relationships/font" Target="fonts/RalewayExtraBold-bold.fntdata"/><Relationship Id="rId43" Type="http://schemas.openxmlformats.org/officeDocument/2006/relationships/font" Target="fonts/RalewaySemiBold-boldItalic.fntdata"/><Relationship Id="rId46" Type="http://schemas.openxmlformats.org/officeDocument/2006/relationships/font" Target="fonts/Lato-regular.fntdata"/><Relationship Id="rId45" Type="http://schemas.openxmlformats.org/officeDocument/2006/relationships/font" Target="fonts/RalewayExtra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italic.fntdata"/><Relationship Id="rId47" Type="http://schemas.openxmlformats.org/officeDocument/2006/relationships/font" Target="fonts/Lato-bold.fntdata"/><Relationship Id="rId49" Type="http://schemas.openxmlformats.org/officeDocument/2006/relationships/font" Target="fonts/La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Raleway-bold.fntdata"/><Relationship Id="rId36" Type="http://schemas.openxmlformats.org/officeDocument/2006/relationships/font" Target="fonts/Raleway-regular.fntdata"/><Relationship Id="rId39" Type="http://schemas.openxmlformats.org/officeDocument/2006/relationships/font" Target="fonts/Raleway-boldItalic.fntdata"/><Relationship Id="rId38" Type="http://schemas.openxmlformats.org/officeDocument/2006/relationships/font" Target="fonts/Raleway-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png>
</file>

<file path=ppt/media/image14.jpg>
</file>

<file path=ppt/media/image15.jpg>
</file>

<file path=ppt/media/image16.jpg>
</file>

<file path=ppt/media/image17.jpg>
</file>

<file path=ppt/media/image18.jpg>
</file>

<file path=ppt/media/image19.jp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676640773b_2_1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676640773b_2_1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b39e98374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b39e98374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b39e98374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b39e98374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676640773b_2_16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676640773b_2_16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e965474a9_3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e965474a9_3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6d9182a6d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6d9182a6d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6d9182a6d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6d9182a6d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7064c2680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7064c268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676640773b_2_1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676640773b_2_1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b2a3229b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b2a3229b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b2a3229b8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b2a3229b8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b2a3229b8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b2a3229b8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676640773b_2_17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676640773b_2_17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cb9a0b0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cb9a0b0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702104fbc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702104fbc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b39e98374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b39e98374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b39e98374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b39e98374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b39e983741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b39e98374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7064c2680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7064c2680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676640773b_2_1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676640773b_2_1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6d9182a6d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6d9182a6d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6d9182a6d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6d9182a6d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github.com/prettymess25/pickandplacerobot" TargetMode="Externa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hyperlink" Target="https://github.com/prettymess25/pickandplacerobot/blob/main/Robotic_Arm_Vehicle1.ino" TargetMode="External"/><Relationship Id="rId4" Type="http://schemas.openxmlformats.org/officeDocument/2006/relationships/hyperlink" Target="https://github.com/prettymess25/pickandplacerobot/raw/main/Robotic_Arm_Vehicle%20(1).apk" TargetMode="External"/><Relationship Id="rId5" Type="http://schemas.openxmlformats.org/officeDocument/2006/relationships/hyperlink" Target="http://ai2.appinventor.mit.edu/#5232126862426112"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5.jpg"/><Relationship Id="rId4" Type="http://schemas.openxmlformats.org/officeDocument/2006/relationships/image" Target="../media/image1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7.jpg"/><Relationship Id="rId4" Type="http://schemas.openxmlformats.org/officeDocument/2006/relationships/image" Target="../media/image19.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6.jpg"/><Relationship Id="rId4" Type="http://schemas.openxmlformats.org/officeDocument/2006/relationships/image" Target="../media/image1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pwrpack.com/what-is-a-pick-and-place%20robot/#:~:text=Pick%20and%20place%20robots%20enable,a%20lot%20of%20thought%20processes" TargetMode="External"/><Relationship Id="rId4" Type="http://schemas.openxmlformats.org/officeDocument/2006/relationships/hyperlink" Target="https://www.iqsdirectory.com/articles/automation-equipment/industrial-robots.html" TargetMode="External"/><Relationship Id="rId5" Type="http://schemas.openxmlformats.org/officeDocument/2006/relationships/hyperlink" Target="https://www.iqsdirectory.com/articles/automation-equipment/industrial-robots.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5.jpg"/><Relationship Id="rId4" Type="http://schemas.openxmlformats.org/officeDocument/2006/relationships/image" Target="../media/image3.png"/><Relationship Id="rId5"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t>APP CONTROLLED </a:t>
            </a:r>
            <a:r>
              <a:rPr lang="en" sz="4300"/>
              <a:t>PICK AND PLACE ROBOTIC VEHICLE</a:t>
            </a:r>
            <a:endParaRPr sz="4200"/>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2400">
                <a:solidFill>
                  <a:srgbClr val="000000"/>
                </a:solidFill>
                <a:highlight>
                  <a:srgbClr val="FFFF00"/>
                </a:highlight>
              </a:rPr>
              <a:t>Mentor- Dr. Swati Vaid</a:t>
            </a:r>
            <a:endParaRPr sz="2400">
              <a:solidFill>
                <a:srgbClr val="000000"/>
              </a:solidFill>
              <a:highlight>
                <a:srgbClr val="FFFF00"/>
              </a:highlight>
            </a:endParaRPr>
          </a:p>
          <a:p>
            <a:pPr indent="0" lvl="0" marL="0" rtl="0" algn="l">
              <a:spcBef>
                <a:spcPts val="0"/>
              </a:spcBef>
              <a:spcAft>
                <a:spcPts val="0"/>
              </a:spcAft>
              <a:buNone/>
            </a:pPr>
            <a:r>
              <a:rPr lang="en" sz="2400">
                <a:solidFill>
                  <a:schemeClr val="dk2"/>
                </a:solidFill>
              </a:rPr>
              <a:t>Presented by </a:t>
            </a:r>
            <a:r>
              <a:rPr lang="en" sz="2400" u="sng">
                <a:solidFill>
                  <a:schemeClr val="dk2"/>
                </a:solidFill>
              </a:rPr>
              <a:t>Paras Kushwaha</a:t>
            </a:r>
            <a:r>
              <a:rPr lang="en" sz="2400">
                <a:solidFill>
                  <a:schemeClr val="dk2"/>
                </a:solidFill>
              </a:rPr>
              <a:t>, </a:t>
            </a:r>
            <a:r>
              <a:rPr lang="en" sz="2400" u="sng">
                <a:solidFill>
                  <a:schemeClr val="dk2"/>
                </a:solidFill>
              </a:rPr>
              <a:t>Prabhat Kumar Tiwari</a:t>
            </a:r>
            <a:r>
              <a:rPr lang="en" sz="2400">
                <a:solidFill>
                  <a:schemeClr val="dk2"/>
                </a:solidFill>
              </a:rPr>
              <a:t>, </a:t>
            </a:r>
            <a:r>
              <a:rPr lang="en" sz="2400" u="sng">
                <a:solidFill>
                  <a:schemeClr val="dk2"/>
                </a:solidFill>
              </a:rPr>
              <a:t>Preeti Bisht</a:t>
            </a:r>
            <a:r>
              <a:rPr lang="en" sz="2400">
                <a:solidFill>
                  <a:schemeClr val="dk2"/>
                </a:solidFill>
              </a:rPr>
              <a:t>, </a:t>
            </a:r>
            <a:r>
              <a:rPr lang="en" sz="2400" u="sng">
                <a:solidFill>
                  <a:schemeClr val="dk2"/>
                </a:solidFill>
              </a:rPr>
              <a:t>Sachin Sharma </a:t>
            </a:r>
            <a:r>
              <a:rPr lang="en" sz="2400">
                <a:solidFill>
                  <a:schemeClr val="dk2"/>
                </a:solidFill>
              </a:rPr>
              <a:t>and </a:t>
            </a:r>
            <a:r>
              <a:rPr lang="en" sz="2400" u="sng">
                <a:solidFill>
                  <a:schemeClr val="dk2"/>
                </a:solidFill>
              </a:rPr>
              <a:t>Suraj Singh</a:t>
            </a:r>
            <a:endParaRPr sz="2400" u="sng">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idx="1" type="body"/>
          </p:nvPr>
        </p:nvSpPr>
        <p:spPr>
          <a:xfrm>
            <a:off x="319500" y="644900"/>
            <a:ext cx="8441700" cy="40080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500">
                <a:highlight>
                  <a:srgbClr val="FFFFFF"/>
                </a:highlight>
                <a:latin typeface="Raleway SemiBold"/>
                <a:ea typeface="Raleway SemiBold"/>
                <a:cs typeface="Raleway SemiBold"/>
                <a:sym typeface="Raleway SemiBold"/>
              </a:rPr>
              <a:t>[11] </a:t>
            </a:r>
            <a:r>
              <a:rPr lang="en" sz="1500" u="sng">
                <a:solidFill>
                  <a:schemeClr val="accent3"/>
                </a:solidFill>
                <a:highlight>
                  <a:srgbClr val="FFFFFF"/>
                </a:highlight>
                <a:latin typeface="Raleway SemiBold"/>
                <a:ea typeface="Raleway SemiBold"/>
                <a:cs typeface="Raleway SemiBold"/>
                <a:sym typeface="Raleway SemiBold"/>
              </a:rPr>
              <a:t>Design Analysis of a Remote Controlled “Pick and Place” Robotic Vehicle</a:t>
            </a:r>
            <a:r>
              <a:rPr lang="en" sz="1500">
                <a:highlight>
                  <a:srgbClr val="FFFFFF"/>
                </a:highlight>
                <a:latin typeface="Raleway SemiBold"/>
                <a:ea typeface="Raleway SemiBold"/>
                <a:cs typeface="Raleway SemiBold"/>
                <a:sym typeface="Raleway SemiBold"/>
              </a:rPr>
              <a:t> by </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B.O.Omijeh and </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R.Uhunmwangho</a:t>
            </a:r>
            <a:endParaRPr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[12] </a:t>
            </a:r>
            <a:r>
              <a:rPr lang="en" sz="1500" u="sng">
                <a:solidFill>
                  <a:schemeClr val="accent3"/>
                </a:solidFill>
                <a:highlight>
                  <a:srgbClr val="FFFFFF"/>
                </a:highlight>
                <a:latin typeface="Raleway SemiBold"/>
                <a:ea typeface="Raleway SemiBold"/>
                <a:cs typeface="Raleway SemiBold"/>
                <a:sym typeface="Raleway SemiBold"/>
              </a:rPr>
              <a:t>OBSTACLE AVOIDANCE ROBOTIC VEHICLE USING ULTRASONIC SENSOR, ARDUINO CONTROLLER</a:t>
            </a:r>
            <a:r>
              <a:rPr lang="en" sz="1500">
                <a:highlight>
                  <a:srgbClr val="FFFFFF"/>
                </a:highlight>
                <a:latin typeface="Raleway SemiBold"/>
                <a:ea typeface="Raleway SemiBold"/>
                <a:cs typeface="Raleway SemiBold"/>
                <a:sym typeface="Raleway SemiBold"/>
              </a:rPr>
              <a:t> by R.VAIRAVAN</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S.AJITH KUMAR</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L.SHABIN ASHIFF</a:t>
            </a:r>
            <a:r>
              <a:rPr baseline="30000" lang="en" sz="1500">
                <a:highlight>
                  <a:srgbClr val="FFFFFF"/>
                </a:highlight>
                <a:latin typeface="Raleway SemiBold"/>
                <a:ea typeface="Raleway SemiBold"/>
                <a:cs typeface="Raleway SemiBold"/>
                <a:sym typeface="Raleway SemiBold"/>
              </a:rPr>
              <a:t>[3] </a:t>
            </a:r>
            <a:r>
              <a:rPr lang="en" sz="1500">
                <a:highlight>
                  <a:srgbClr val="FFFFFF"/>
                </a:highlight>
                <a:latin typeface="Raleway SemiBold"/>
                <a:ea typeface="Raleway SemiBold"/>
                <a:cs typeface="Raleway SemiBold"/>
                <a:sym typeface="Raleway SemiBold"/>
              </a:rPr>
              <a:t>, C.GODWIN JOSE </a:t>
            </a:r>
            <a:r>
              <a:rPr baseline="30000" lang="en" sz="1500">
                <a:highlight>
                  <a:srgbClr val="FFFFFF"/>
                </a:highlight>
                <a:latin typeface="Raleway SemiBold"/>
                <a:ea typeface="Raleway SemiBold"/>
                <a:cs typeface="Raleway SemiBold"/>
                <a:sym typeface="Raleway SemiBold"/>
              </a:rPr>
              <a:t>[4]</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[13] </a:t>
            </a:r>
            <a:r>
              <a:rPr lang="en" sz="1500" u="sng">
                <a:solidFill>
                  <a:schemeClr val="accent3"/>
                </a:solidFill>
                <a:highlight>
                  <a:srgbClr val="FFFFFF"/>
                </a:highlight>
                <a:latin typeface="Raleway SemiBold"/>
                <a:ea typeface="Raleway SemiBold"/>
                <a:cs typeface="Raleway SemiBold"/>
                <a:sym typeface="Raleway SemiBold"/>
              </a:rPr>
              <a:t>Remote Controlled Pick and Place Robot</a:t>
            </a:r>
            <a:r>
              <a:rPr lang="en" sz="1500">
                <a:highlight>
                  <a:srgbClr val="FFFFFF"/>
                </a:highlight>
                <a:latin typeface="Raleway SemiBold"/>
                <a:ea typeface="Raleway SemiBold"/>
                <a:cs typeface="Raleway SemiBold"/>
                <a:sym typeface="Raleway SemiBold"/>
              </a:rPr>
              <a:t> by Meenakshi Prabhakar</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Valenteena Paulraj</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Dhusyant Arumukam Karthi Kannappan</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Joshuva Arockia Dhanraj</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Deenadayalan Ganapathy</a:t>
            </a:r>
            <a:r>
              <a:rPr baseline="30000" lang="en" sz="1500">
                <a:highlight>
                  <a:srgbClr val="FFFFFF"/>
                </a:highlight>
                <a:latin typeface="Raleway SemiBold"/>
                <a:ea typeface="Raleway SemiBold"/>
                <a:cs typeface="Raleway SemiBold"/>
                <a:sym typeface="Raleway SemiBold"/>
              </a:rPr>
              <a:t>1</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[14] </a:t>
            </a:r>
            <a:r>
              <a:rPr lang="en" sz="1500" u="sng">
                <a:solidFill>
                  <a:schemeClr val="accent3"/>
                </a:solidFill>
                <a:highlight>
                  <a:srgbClr val="FFFFFF"/>
                </a:highlight>
                <a:latin typeface="Raleway SemiBold"/>
                <a:ea typeface="Raleway SemiBold"/>
                <a:cs typeface="Raleway SemiBold"/>
                <a:sym typeface="Raleway SemiBold"/>
              </a:rPr>
              <a:t>Robotic Arm Control Using Arduino</a:t>
            </a:r>
            <a:r>
              <a:rPr lang="en" sz="1500">
                <a:highlight>
                  <a:srgbClr val="FFFFFF"/>
                </a:highlight>
                <a:latin typeface="Raleway SemiBold"/>
                <a:ea typeface="Raleway SemiBold"/>
                <a:cs typeface="Raleway SemiBold"/>
                <a:sym typeface="Raleway SemiBold"/>
              </a:rPr>
              <a:t> by Rajashekar K</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Hanumantha Reddy</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 Ruksar Begum T K</a:t>
            </a:r>
            <a:r>
              <a:rPr baseline="30000" lang="en" sz="1500">
                <a:highlight>
                  <a:srgbClr val="FFFFFF"/>
                </a:highlight>
                <a:latin typeface="Raleway SemiBold"/>
                <a:ea typeface="Raleway SemiBold"/>
                <a:cs typeface="Raleway SemiBold"/>
                <a:sym typeface="Raleway SemiBold"/>
              </a:rPr>
              <a:t>3</a:t>
            </a:r>
            <a:r>
              <a:rPr lang="en" sz="1500">
                <a:highlight>
                  <a:srgbClr val="FFFFFF"/>
                </a:highlight>
                <a:latin typeface="Raleway SemiBold"/>
                <a:ea typeface="Raleway SemiBold"/>
                <a:cs typeface="Raleway SemiBold"/>
                <a:sym typeface="Raleway SemiBold"/>
              </a:rPr>
              <a:t> , Shaheena Begum</a:t>
            </a:r>
            <a:r>
              <a:rPr baseline="30000" lang="en" sz="1500">
                <a:highlight>
                  <a:srgbClr val="FFFFFF"/>
                </a:highlight>
                <a:latin typeface="Raleway SemiBold"/>
                <a:ea typeface="Raleway SemiBold"/>
                <a:cs typeface="Raleway SemiBold"/>
                <a:sym typeface="Raleway SemiBold"/>
              </a:rPr>
              <a:t>4</a:t>
            </a:r>
            <a:r>
              <a:rPr lang="en" sz="1500">
                <a:highlight>
                  <a:srgbClr val="FFFFFF"/>
                </a:highlight>
                <a:latin typeface="Raleway SemiBold"/>
                <a:ea typeface="Raleway SemiBold"/>
                <a:cs typeface="Raleway SemiBold"/>
                <a:sym typeface="Raleway SemiBold"/>
              </a:rPr>
              <a:t> , Syeda Ziya Fathima</a:t>
            </a:r>
            <a:r>
              <a:rPr baseline="30000" lang="en" sz="1500">
                <a:highlight>
                  <a:srgbClr val="FFFFFF"/>
                </a:highlight>
                <a:latin typeface="Raleway SemiBold"/>
                <a:ea typeface="Raleway SemiBold"/>
                <a:cs typeface="Raleway SemiBold"/>
                <a:sym typeface="Raleway SemiBold"/>
              </a:rPr>
              <a:t>5</a:t>
            </a:r>
            <a:r>
              <a:rPr lang="en" sz="1500">
                <a:highlight>
                  <a:srgbClr val="FFFFFF"/>
                </a:highlight>
                <a:latin typeface="Raleway SemiBold"/>
                <a:ea typeface="Raleway SemiBold"/>
                <a:cs typeface="Raleway SemiBold"/>
                <a:sym typeface="Raleway SemiBold"/>
              </a:rPr>
              <a:t> , Saba Kauser</a:t>
            </a:r>
            <a:r>
              <a:rPr baseline="30000" lang="en" sz="1500">
                <a:highlight>
                  <a:srgbClr val="FFFFFF"/>
                </a:highlight>
                <a:latin typeface="Raleway SemiBold"/>
                <a:ea typeface="Raleway SemiBold"/>
                <a:cs typeface="Raleway SemiBold"/>
                <a:sym typeface="Raleway SemiBold"/>
              </a:rPr>
              <a:t>6</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[15] </a:t>
            </a:r>
            <a:r>
              <a:rPr lang="en" sz="1500" u="sng">
                <a:solidFill>
                  <a:schemeClr val="accent3"/>
                </a:solidFill>
                <a:highlight>
                  <a:srgbClr val="FFFFFF"/>
                </a:highlight>
                <a:latin typeface="Raleway SemiBold"/>
                <a:ea typeface="Raleway SemiBold"/>
                <a:cs typeface="Raleway SemiBold"/>
                <a:sym typeface="Raleway SemiBold"/>
              </a:rPr>
              <a:t>SMART PHONE BASED ROBOTIC CONTROL FOR SURVEILLANCE APPLICATIONS</a:t>
            </a:r>
            <a:r>
              <a:rPr lang="en" sz="1500">
                <a:highlight>
                  <a:srgbClr val="FFFFFF"/>
                </a:highlight>
                <a:latin typeface="Raleway SemiBold"/>
                <a:ea typeface="Raleway SemiBold"/>
                <a:cs typeface="Raleway SemiBold"/>
                <a:sym typeface="Raleway SemiBold"/>
              </a:rPr>
              <a:t> by M. Selvam</a:t>
            </a:r>
            <a:endParaRPr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Clr>
                <a:schemeClr val="dk2"/>
              </a:buClr>
              <a:buSzPts val="1100"/>
              <a:buFont typeface="Arial"/>
              <a:buNone/>
            </a:pPr>
            <a:r>
              <a:t/>
            </a:r>
            <a:endParaRPr baseline="30000" sz="1500">
              <a:highlight>
                <a:srgbClr val="FFFFFF"/>
              </a:highlight>
              <a:latin typeface="Raleway SemiBold"/>
              <a:ea typeface="Raleway SemiBold"/>
              <a:cs typeface="Raleway SemiBold"/>
              <a:sym typeface="Raleway SemiBold"/>
            </a:endParaRPr>
          </a:p>
          <a:p>
            <a:pPr indent="0" lvl="0" marL="0" rtl="0" algn="l">
              <a:spcBef>
                <a:spcPts val="15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3"/>
          <p:cNvSpPr txBox="1"/>
          <p:nvPr>
            <p:ph idx="1" type="body"/>
          </p:nvPr>
        </p:nvSpPr>
        <p:spPr>
          <a:xfrm>
            <a:off x="319500" y="755000"/>
            <a:ext cx="8268600" cy="38979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2"/>
              </a:buClr>
              <a:buSzPts val="1100"/>
              <a:buFont typeface="Arial"/>
              <a:buNone/>
            </a:pPr>
            <a:r>
              <a:rPr lang="en" sz="1500">
                <a:highlight>
                  <a:srgbClr val="FFFFFF"/>
                </a:highlight>
                <a:latin typeface="Raleway SemiBold"/>
                <a:ea typeface="Raleway SemiBold"/>
                <a:cs typeface="Raleway SemiBold"/>
                <a:sym typeface="Raleway SemiBold"/>
              </a:rPr>
              <a:t>[16] </a:t>
            </a:r>
            <a:r>
              <a:rPr lang="en" sz="1500" u="sng">
                <a:solidFill>
                  <a:schemeClr val="accent3"/>
                </a:solidFill>
                <a:highlight>
                  <a:srgbClr val="FFFFFF"/>
                </a:highlight>
                <a:latin typeface="Raleway SemiBold"/>
                <a:ea typeface="Raleway SemiBold"/>
                <a:cs typeface="Raleway SemiBold"/>
                <a:sym typeface="Raleway SemiBold"/>
              </a:rPr>
              <a:t>Android based robot implementation for pick and retain of objects</a:t>
            </a:r>
            <a:r>
              <a:rPr lang="en" sz="1500">
                <a:solidFill>
                  <a:schemeClr val="accent3"/>
                </a:solidFill>
                <a:highlight>
                  <a:srgbClr val="FFFFFF"/>
                </a:highlight>
                <a:latin typeface="Raleway SemiBold"/>
                <a:ea typeface="Raleway SemiBold"/>
                <a:cs typeface="Raleway SemiBold"/>
                <a:sym typeface="Raleway SemiBold"/>
              </a:rPr>
              <a:t> </a:t>
            </a:r>
            <a:r>
              <a:rPr lang="en" sz="1500">
                <a:highlight>
                  <a:srgbClr val="FFFFFF"/>
                </a:highlight>
                <a:latin typeface="Raleway SemiBold"/>
                <a:ea typeface="Raleway SemiBold"/>
                <a:cs typeface="Raleway SemiBold"/>
                <a:sym typeface="Raleway SemiBold"/>
              </a:rPr>
              <a:t>by Ranjith Kumar Goud and B. Santosh Kumar.</a:t>
            </a:r>
            <a:endParaRPr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1500"/>
              </a:spcAft>
              <a:buClr>
                <a:schemeClr val="dk2"/>
              </a:buClr>
              <a:buSzPts val="1100"/>
              <a:buFont typeface="Arial"/>
              <a:buNone/>
            </a:pPr>
            <a:r>
              <a:rPr lang="en" sz="1500">
                <a:highlight>
                  <a:srgbClr val="FFFFFF"/>
                </a:highlight>
                <a:latin typeface="Raleway SemiBold"/>
                <a:ea typeface="Raleway SemiBold"/>
                <a:cs typeface="Raleway SemiBold"/>
                <a:sym typeface="Raleway SemiBold"/>
              </a:rPr>
              <a:t>[17] </a:t>
            </a:r>
            <a:r>
              <a:rPr lang="en" sz="1500" u="sng">
                <a:solidFill>
                  <a:schemeClr val="accent3"/>
                </a:solidFill>
                <a:highlight>
                  <a:srgbClr val="FFFFFF"/>
                </a:highlight>
                <a:latin typeface="Raleway SemiBold"/>
                <a:ea typeface="Raleway SemiBold"/>
                <a:cs typeface="Raleway SemiBold"/>
                <a:sym typeface="Raleway SemiBold"/>
              </a:rPr>
              <a:t>IoT developed Wi-Fi Controlled Rover with Robotic Arm Using NodeMCU</a:t>
            </a:r>
            <a:r>
              <a:rPr lang="en" sz="1500">
                <a:highlight>
                  <a:srgbClr val="FFFFFF"/>
                </a:highlight>
                <a:latin typeface="Raleway SemiBold"/>
                <a:ea typeface="Raleway SemiBold"/>
                <a:cs typeface="Raleway SemiBold"/>
                <a:sym typeface="Raleway SemiBold"/>
              </a:rPr>
              <a:t> by  Gaurav Singh</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Ashirwad Kumar Singh</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Anurag Yadav</a:t>
            </a:r>
            <a:r>
              <a:rPr baseline="30000" lang="en" sz="1500">
                <a:highlight>
                  <a:srgbClr val="FFFFFF"/>
                </a:highlight>
                <a:latin typeface="Raleway SemiBold"/>
                <a:ea typeface="Raleway SemiBold"/>
                <a:cs typeface="Raleway SemiBold"/>
                <a:sym typeface="Raleway SemiBold"/>
              </a:rPr>
              <a:t>3</a:t>
            </a:r>
            <a:r>
              <a:rPr lang="en" sz="1500">
                <a:highlight>
                  <a:srgbClr val="FFFFFF"/>
                </a:highlight>
                <a:latin typeface="Raleway SemiBold"/>
                <a:ea typeface="Raleway SemiBold"/>
                <a:cs typeface="Raleway SemiBold"/>
                <a:sym typeface="Raleway SemiBold"/>
              </a:rPr>
              <a:t>, Indu Bhardwaj</a:t>
            </a:r>
            <a:r>
              <a:rPr baseline="30000" lang="en" sz="1500">
                <a:highlight>
                  <a:srgbClr val="FFFFFF"/>
                </a:highlight>
                <a:latin typeface="Raleway SemiBold"/>
                <a:ea typeface="Raleway SemiBold"/>
                <a:cs typeface="Raleway SemiBold"/>
                <a:sym typeface="Raleway SemiBold"/>
              </a:rPr>
              <a:t>4</a:t>
            </a:r>
            <a:r>
              <a:rPr lang="en" sz="1500">
                <a:highlight>
                  <a:srgbClr val="FFFFFF"/>
                </a:highlight>
                <a:latin typeface="Raleway SemiBold"/>
                <a:ea typeface="Raleway SemiBold"/>
                <a:cs typeface="Raleway SemiBold"/>
                <a:sym typeface="Raleway SemiBold"/>
              </a:rPr>
              <a:t>, Dr. Usha Chauhan</a:t>
            </a:r>
            <a:r>
              <a:rPr baseline="30000" lang="en" sz="1500">
                <a:highlight>
                  <a:srgbClr val="FFFFFF"/>
                </a:highlight>
                <a:latin typeface="Raleway SemiBold"/>
                <a:ea typeface="Raleway SemiBold"/>
                <a:cs typeface="Raleway SemiBold"/>
                <a:sym typeface="Raleway SemiBold"/>
              </a:rPr>
              <a:t>5</a:t>
            </a:r>
            <a:endParaRPr sz="1500">
              <a:latin typeface="Raleway SemiBold"/>
              <a:ea typeface="Raleway SemiBold"/>
              <a:cs typeface="Raleway SemiBold"/>
              <a:sym typeface="Raleway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6" name="Shape 146"/>
        <p:cNvGrpSpPr/>
        <p:nvPr/>
      </p:nvGrpSpPr>
      <p:grpSpPr>
        <a:xfrm>
          <a:off x="0" y="0"/>
          <a:ext cx="0" cy="0"/>
          <a:chOff x="0" y="0"/>
          <a:chExt cx="0" cy="0"/>
        </a:xfrm>
      </p:grpSpPr>
      <p:sp>
        <p:nvSpPr>
          <p:cNvPr id="147" name="Google Shape;147;p24"/>
          <p:cNvSpPr txBox="1"/>
          <p:nvPr>
            <p:ph idx="1" type="body"/>
          </p:nvPr>
        </p:nvSpPr>
        <p:spPr>
          <a:xfrm>
            <a:off x="5269325" y="424700"/>
            <a:ext cx="4231200" cy="127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500">
                <a:solidFill>
                  <a:srgbClr val="980000"/>
                </a:solidFill>
                <a:highlight>
                  <a:srgbClr val="FFFF00"/>
                </a:highlight>
                <a:latin typeface="Raleway"/>
                <a:ea typeface="Raleway"/>
                <a:cs typeface="Raleway"/>
                <a:sym typeface="Raleway"/>
              </a:rPr>
              <a:t>Proposed Specifications and Structure </a:t>
            </a:r>
            <a:endParaRPr b="1" sz="2500">
              <a:solidFill>
                <a:srgbClr val="980000"/>
              </a:solidFill>
              <a:highlight>
                <a:srgbClr val="FFFF00"/>
              </a:highlight>
              <a:latin typeface="Raleway"/>
              <a:ea typeface="Raleway"/>
              <a:cs typeface="Raleway"/>
              <a:sym typeface="Raleway"/>
            </a:endParaRPr>
          </a:p>
          <a:p>
            <a:pPr indent="0" lvl="0" marL="0" rtl="0" algn="l">
              <a:spcBef>
                <a:spcPts val="1600"/>
              </a:spcBef>
              <a:spcAft>
                <a:spcPts val="1600"/>
              </a:spcAft>
              <a:buClr>
                <a:schemeClr val="dk2"/>
              </a:buClr>
              <a:buSzPts val="1100"/>
              <a:buFont typeface="Arial"/>
              <a:buNone/>
            </a:pPr>
            <a:r>
              <a:t/>
            </a:r>
            <a:endParaRPr sz="1800">
              <a:solidFill>
                <a:srgbClr val="000000"/>
              </a:solidFill>
            </a:endParaRPr>
          </a:p>
        </p:txBody>
      </p:sp>
      <p:pic>
        <p:nvPicPr>
          <p:cNvPr id="148" name="Google Shape;148;p24"/>
          <p:cNvPicPr preferRelativeResize="0"/>
          <p:nvPr/>
        </p:nvPicPr>
        <p:blipFill>
          <a:blip r:embed="rId3">
            <a:alphaModFix/>
          </a:blip>
          <a:stretch>
            <a:fillRect/>
          </a:stretch>
        </p:blipFill>
        <p:spPr>
          <a:xfrm>
            <a:off x="0" y="0"/>
            <a:ext cx="5181600" cy="5143500"/>
          </a:xfrm>
          <a:prstGeom prst="rect">
            <a:avLst/>
          </a:prstGeom>
          <a:noFill/>
          <a:ln>
            <a:noFill/>
          </a:ln>
        </p:spPr>
      </p:pic>
      <p:sp>
        <p:nvSpPr>
          <p:cNvPr id="149" name="Google Shape;149;p24"/>
          <p:cNvSpPr txBox="1"/>
          <p:nvPr/>
        </p:nvSpPr>
        <p:spPr>
          <a:xfrm>
            <a:off x="5442350" y="1132525"/>
            <a:ext cx="33660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dk2"/>
                </a:solidFill>
                <a:latin typeface="Raleway SemiBold"/>
                <a:ea typeface="Raleway SemiBold"/>
                <a:cs typeface="Raleway SemiBold"/>
                <a:sym typeface="Raleway SemiBold"/>
              </a:rPr>
              <a:t>Overview of the arm: </a:t>
            </a:r>
            <a:endParaRPr sz="1700">
              <a:solidFill>
                <a:schemeClr val="dk2"/>
              </a:solidFill>
              <a:latin typeface="Raleway SemiBold"/>
              <a:ea typeface="Raleway SemiBold"/>
              <a:cs typeface="Raleway SemiBold"/>
              <a:sym typeface="Raleway SemiBold"/>
            </a:endParaRPr>
          </a:p>
          <a:p>
            <a:pPr indent="-336550" lvl="0" marL="457200" rtl="0" algn="l">
              <a:spcBef>
                <a:spcPts val="0"/>
              </a:spcBef>
              <a:spcAft>
                <a:spcPts val="0"/>
              </a:spcAft>
              <a:buClr>
                <a:schemeClr val="dk2"/>
              </a:buClr>
              <a:buSzPts val="1700"/>
              <a:buFont typeface="Raleway SemiBold"/>
              <a:buChar char="●"/>
            </a:pPr>
            <a:r>
              <a:rPr lang="en" sz="1700">
                <a:solidFill>
                  <a:srgbClr val="980000"/>
                </a:solidFill>
                <a:latin typeface="Raleway SemiBold"/>
                <a:ea typeface="Raleway SemiBold"/>
                <a:cs typeface="Raleway SemiBold"/>
                <a:sym typeface="Raleway SemiBold"/>
              </a:rPr>
              <a:t>Degrees of freedom</a:t>
            </a:r>
            <a:r>
              <a:rPr lang="en" sz="1700">
                <a:solidFill>
                  <a:schemeClr val="dk2"/>
                </a:solidFill>
                <a:latin typeface="Raleway SemiBold"/>
                <a:ea typeface="Raleway SemiBold"/>
                <a:cs typeface="Raleway SemiBold"/>
                <a:sym typeface="Raleway SemiBold"/>
              </a:rPr>
              <a:t>: 5 </a:t>
            </a:r>
            <a:endParaRPr sz="1700">
              <a:solidFill>
                <a:schemeClr val="dk2"/>
              </a:solidFill>
              <a:latin typeface="Raleway SemiBold"/>
              <a:ea typeface="Raleway SemiBold"/>
              <a:cs typeface="Raleway SemiBold"/>
              <a:sym typeface="Raleway SemiBold"/>
            </a:endParaRPr>
          </a:p>
          <a:p>
            <a:pPr indent="-336550" lvl="0" marL="457200" rtl="0" algn="l">
              <a:spcBef>
                <a:spcPts val="0"/>
              </a:spcBef>
              <a:spcAft>
                <a:spcPts val="0"/>
              </a:spcAft>
              <a:buClr>
                <a:schemeClr val="dk2"/>
              </a:buClr>
              <a:buSzPts val="1700"/>
              <a:buFont typeface="Raleway SemiBold"/>
              <a:buChar char="●"/>
            </a:pPr>
            <a:r>
              <a:rPr lang="en" sz="1700">
                <a:solidFill>
                  <a:srgbClr val="980000"/>
                </a:solidFill>
                <a:latin typeface="Raleway SemiBold"/>
                <a:ea typeface="Raleway SemiBold"/>
                <a:cs typeface="Raleway SemiBold"/>
                <a:sym typeface="Raleway SemiBold"/>
              </a:rPr>
              <a:t>Payload capacity: </a:t>
            </a:r>
            <a:r>
              <a:rPr lang="en" sz="1700">
                <a:solidFill>
                  <a:schemeClr val="dk2"/>
                </a:solidFill>
                <a:latin typeface="Raleway SemiBold"/>
                <a:ea typeface="Raleway SemiBold"/>
                <a:cs typeface="Raleway SemiBold"/>
                <a:sym typeface="Raleway SemiBold"/>
              </a:rPr>
              <a:t>180gm</a:t>
            </a:r>
            <a:endParaRPr sz="1700">
              <a:solidFill>
                <a:schemeClr val="dk2"/>
              </a:solidFill>
              <a:latin typeface="Raleway SemiBold"/>
              <a:ea typeface="Raleway SemiBold"/>
              <a:cs typeface="Raleway SemiBold"/>
              <a:sym typeface="Raleway SemiBold"/>
            </a:endParaRPr>
          </a:p>
          <a:p>
            <a:pPr indent="-336550" lvl="0" marL="457200" rtl="0" algn="l">
              <a:spcBef>
                <a:spcPts val="0"/>
              </a:spcBef>
              <a:spcAft>
                <a:spcPts val="0"/>
              </a:spcAft>
              <a:buClr>
                <a:schemeClr val="dk2"/>
              </a:buClr>
              <a:buSzPts val="1700"/>
              <a:buFont typeface="Raleway SemiBold"/>
              <a:buChar char="●"/>
            </a:pPr>
            <a:r>
              <a:rPr lang="en" sz="1700">
                <a:solidFill>
                  <a:srgbClr val="980000"/>
                </a:solidFill>
                <a:latin typeface="Raleway SemiBold"/>
                <a:ea typeface="Raleway SemiBold"/>
                <a:cs typeface="Raleway SemiBold"/>
                <a:sym typeface="Raleway SemiBold"/>
              </a:rPr>
              <a:t>Joint speed (approximate): </a:t>
            </a:r>
            <a:r>
              <a:rPr lang="en" sz="1700">
                <a:solidFill>
                  <a:schemeClr val="dk2"/>
                </a:solidFill>
                <a:latin typeface="Raleway SemiBold"/>
                <a:ea typeface="Raleway SemiBold"/>
                <a:cs typeface="Raleway SemiBold"/>
                <a:sym typeface="Raleway SemiBold"/>
              </a:rPr>
              <a:t>40-60 rpm </a:t>
            </a:r>
            <a:endParaRPr sz="1700">
              <a:solidFill>
                <a:schemeClr val="dk2"/>
              </a:solidFill>
              <a:latin typeface="Raleway SemiBold"/>
              <a:ea typeface="Raleway SemiBold"/>
              <a:cs typeface="Raleway SemiBold"/>
              <a:sym typeface="Raleway SemiBold"/>
            </a:endParaRPr>
          </a:p>
          <a:p>
            <a:pPr indent="-336550" lvl="0" marL="457200" rtl="0" algn="l">
              <a:spcBef>
                <a:spcPts val="0"/>
              </a:spcBef>
              <a:spcAft>
                <a:spcPts val="0"/>
              </a:spcAft>
              <a:buClr>
                <a:schemeClr val="dk2"/>
              </a:buClr>
              <a:buSzPts val="1700"/>
              <a:buFont typeface="Raleway SemiBold"/>
              <a:buChar char="●"/>
            </a:pPr>
            <a:r>
              <a:rPr lang="en" sz="1700">
                <a:solidFill>
                  <a:srgbClr val="980000"/>
                </a:solidFill>
                <a:latin typeface="Raleway SemiBold"/>
                <a:ea typeface="Raleway SemiBold"/>
                <a:cs typeface="Raleway SemiBold"/>
                <a:sym typeface="Raleway SemiBold"/>
              </a:rPr>
              <a:t>Base spin:</a:t>
            </a:r>
            <a:r>
              <a:rPr lang="en" sz="1700">
                <a:solidFill>
                  <a:schemeClr val="dk2"/>
                </a:solidFill>
                <a:latin typeface="Raleway SemiBold"/>
                <a:ea typeface="Raleway SemiBold"/>
                <a:cs typeface="Raleway SemiBold"/>
                <a:sym typeface="Raleway SemiBold"/>
              </a:rPr>
              <a:t> 180 degrees </a:t>
            </a:r>
            <a:endParaRPr sz="1700">
              <a:solidFill>
                <a:schemeClr val="dk2"/>
              </a:solidFill>
              <a:latin typeface="Raleway SemiBold"/>
              <a:ea typeface="Raleway SemiBold"/>
              <a:cs typeface="Raleway SemiBold"/>
              <a:sym typeface="Raleway SemiBold"/>
            </a:endParaRPr>
          </a:p>
          <a:p>
            <a:pPr indent="-336550" lvl="0" marL="457200" rtl="0" algn="l">
              <a:spcBef>
                <a:spcPts val="0"/>
              </a:spcBef>
              <a:spcAft>
                <a:spcPts val="0"/>
              </a:spcAft>
              <a:buClr>
                <a:schemeClr val="dk2"/>
              </a:buClr>
              <a:buSzPts val="1700"/>
              <a:buFont typeface="Raleway SemiBold"/>
              <a:buChar char="●"/>
            </a:pPr>
            <a:r>
              <a:rPr lang="en" sz="1700">
                <a:solidFill>
                  <a:srgbClr val="980000"/>
                </a:solidFill>
                <a:latin typeface="Raleway SemiBold"/>
                <a:ea typeface="Raleway SemiBold"/>
                <a:cs typeface="Raleway SemiBold"/>
                <a:sym typeface="Raleway SemiBold"/>
              </a:rPr>
              <a:t>Shoulder base spin:</a:t>
            </a:r>
            <a:r>
              <a:rPr lang="en" sz="1700">
                <a:solidFill>
                  <a:schemeClr val="dk2"/>
                </a:solidFill>
                <a:latin typeface="Raleway SemiBold"/>
                <a:ea typeface="Raleway SemiBold"/>
                <a:cs typeface="Raleway SemiBold"/>
                <a:sym typeface="Raleway SemiBold"/>
              </a:rPr>
              <a:t> 180 degrees </a:t>
            </a:r>
            <a:endParaRPr sz="1700">
              <a:solidFill>
                <a:schemeClr val="dk2"/>
              </a:solidFill>
              <a:latin typeface="Raleway SemiBold"/>
              <a:ea typeface="Raleway SemiBold"/>
              <a:cs typeface="Raleway SemiBold"/>
              <a:sym typeface="Raleway SemiBold"/>
            </a:endParaRPr>
          </a:p>
          <a:p>
            <a:pPr indent="-336550" lvl="0" marL="457200" rtl="0" algn="l">
              <a:spcBef>
                <a:spcPts val="0"/>
              </a:spcBef>
              <a:spcAft>
                <a:spcPts val="0"/>
              </a:spcAft>
              <a:buClr>
                <a:schemeClr val="dk2"/>
              </a:buClr>
              <a:buSzPts val="1700"/>
              <a:buFont typeface="Raleway SemiBold"/>
              <a:buChar char="●"/>
            </a:pPr>
            <a:r>
              <a:rPr lang="en" sz="1700">
                <a:solidFill>
                  <a:srgbClr val="980000"/>
                </a:solidFill>
                <a:latin typeface="Raleway SemiBold"/>
                <a:ea typeface="Raleway SemiBold"/>
                <a:cs typeface="Raleway SemiBold"/>
                <a:sym typeface="Raleway SemiBold"/>
              </a:rPr>
              <a:t>Elbow pitch:</a:t>
            </a:r>
            <a:r>
              <a:rPr lang="en" sz="1700">
                <a:solidFill>
                  <a:schemeClr val="dk2"/>
                </a:solidFill>
                <a:latin typeface="Raleway SemiBold"/>
                <a:ea typeface="Raleway SemiBold"/>
                <a:cs typeface="Raleway SemiBold"/>
                <a:sym typeface="Raleway SemiBold"/>
              </a:rPr>
              <a:t> 180 degrees </a:t>
            </a:r>
            <a:endParaRPr sz="1700">
              <a:solidFill>
                <a:schemeClr val="dk2"/>
              </a:solidFill>
              <a:latin typeface="Raleway SemiBold"/>
              <a:ea typeface="Raleway SemiBold"/>
              <a:cs typeface="Raleway SemiBold"/>
              <a:sym typeface="Raleway SemiBold"/>
            </a:endParaRPr>
          </a:p>
          <a:p>
            <a:pPr indent="-336550" lvl="0" marL="457200" rtl="0" algn="l">
              <a:spcBef>
                <a:spcPts val="0"/>
              </a:spcBef>
              <a:spcAft>
                <a:spcPts val="0"/>
              </a:spcAft>
              <a:buClr>
                <a:schemeClr val="dk2"/>
              </a:buClr>
              <a:buSzPts val="1700"/>
              <a:buFont typeface="Raleway SemiBold"/>
              <a:buChar char="●"/>
            </a:pPr>
            <a:r>
              <a:rPr lang="en" sz="1700">
                <a:solidFill>
                  <a:srgbClr val="980000"/>
                </a:solidFill>
                <a:latin typeface="Raleway SemiBold"/>
                <a:ea typeface="Raleway SemiBold"/>
                <a:cs typeface="Raleway SemiBold"/>
                <a:sym typeface="Raleway SemiBold"/>
              </a:rPr>
              <a:t>Finger opening (Max):</a:t>
            </a:r>
            <a:r>
              <a:rPr lang="en" sz="1700">
                <a:solidFill>
                  <a:schemeClr val="dk2"/>
                </a:solidFill>
                <a:latin typeface="Raleway SemiBold"/>
                <a:ea typeface="Raleway SemiBold"/>
                <a:cs typeface="Raleway SemiBold"/>
                <a:sym typeface="Raleway SemiBold"/>
              </a:rPr>
              <a:t> 10cm</a:t>
            </a:r>
            <a:endParaRPr sz="1700">
              <a:solidFill>
                <a:schemeClr val="dk2"/>
              </a:solidFill>
              <a:latin typeface="Raleway SemiBold"/>
              <a:ea typeface="Raleway SemiBold"/>
              <a:cs typeface="Raleway SemiBold"/>
              <a:sym typeface="Raleway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E9E9E">
            <a:alpha val="0"/>
          </a:srgbClr>
        </a:solidFill>
      </p:bgPr>
    </p:bg>
    <p:spTree>
      <p:nvGrpSpPr>
        <p:cNvPr id="153" name="Shape 153"/>
        <p:cNvGrpSpPr/>
        <p:nvPr/>
      </p:nvGrpSpPr>
      <p:grpSpPr>
        <a:xfrm>
          <a:off x="0" y="0"/>
          <a:ext cx="0" cy="0"/>
          <a:chOff x="0" y="0"/>
          <a:chExt cx="0" cy="0"/>
        </a:xfrm>
      </p:grpSpPr>
      <p:sp>
        <p:nvSpPr>
          <p:cNvPr id="154" name="Google Shape;154;p25"/>
          <p:cNvSpPr txBox="1"/>
          <p:nvPr>
            <p:ph type="title"/>
          </p:nvPr>
        </p:nvSpPr>
        <p:spPr>
          <a:xfrm>
            <a:off x="265500" y="280550"/>
            <a:ext cx="4045200" cy="13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sz="4200">
                <a:solidFill>
                  <a:srgbClr val="980000"/>
                </a:solidFill>
                <a:latin typeface="Raleway ExtraBold"/>
                <a:ea typeface="Raleway ExtraBold"/>
                <a:cs typeface="Raleway ExtraBold"/>
                <a:sym typeface="Raleway ExtraBold"/>
              </a:rPr>
              <a:t>Block Diagram</a:t>
            </a:r>
            <a:endParaRPr b="0" sz="4200">
              <a:solidFill>
                <a:srgbClr val="980000"/>
              </a:solidFill>
              <a:latin typeface="Raleway ExtraBold"/>
              <a:ea typeface="Raleway ExtraBold"/>
              <a:cs typeface="Raleway ExtraBold"/>
              <a:sym typeface="Raleway ExtraBold"/>
            </a:endParaRPr>
          </a:p>
          <a:p>
            <a:pPr indent="0" lvl="0" marL="0" rtl="0" algn="ctr">
              <a:spcBef>
                <a:spcPts val="0"/>
              </a:spcBef>
              <a:spcAft>
                <a:spcPts val="0"/>
              </a:spcAft>
              <a:buNone/>
            </a:pPr>
            <a:r>
              <a:t/>
            </a:r>
            <a:endParaRPr b="0">
              <a:latin typeface="Raleway ExtraBold"/>
              <a:ea typeface="Raleway ExtraBold"/>
              <a:cs typeface="Raleway ExtraBold"/>
              <a:sym typeface="Raleway ExtraBold"/>
            </a:endParaRPr>
          </a:p>
        </p:txBody>
      </p:sp>
      <p:sp>
        <p:nvSpPr>
          <p:cNvPr id="155" name="Google Shape;155;p25"/>
          <p:cNvSpPr txBox="1"/>
          <p:nvPr/>
        </p:nvSpPr>
        <p:spPr>
          <a:xfrm>
            <a:off x="4907550" y="503350"/>
            <a:ext cx="371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56" name="Google Shape;156;p25"/>
          <p:cNvSpPr txBox="1"/>
          <p:nvPr/>
        </p:nvSpPr>
        <p:spPr>
          <a:xfrm>
            <a:off x="6999575" y="2894825"/>
            <a:ext cx="1809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i="1" sz="2000">
              <a:latin typeface="Raleway SemiBold"/>
              <a:ea typeface="Raleway SemiBold"/>
              <a:cs typeface="Raleway SemiBold"/>
              <a:sym typeface="Raleway SemiBold"/>
            </a:endParaRPr>
          </a:p>
        </p:txBody>
      </p:sp>
      <p:pic>
        <p:nvPicPr>
          <p:cNvPr id="157" name="Google Shape;157;p25"/>
          <p:cNvPicPr preferRelativeResize="0"/>
          <p:nvPr/>
        </p:nvPicPr>
        <p:blipFill>
          <a:blip r:embed="rId3">
            <a:alphaModFix/>
          </a:blip>
          <a:stretch>
            <a:fillRect/>
          </a:stretch>
        </p:blipFill>
        <p:spPr>
          <a:xfrm>
            <a:off x="487038" y="1598750"/>
            <a:ext cx="8169923" cy="240948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1" name="Shape 161"/>
        <p:cNvGrpSpPr/>
        <p:nvPr/>
      </p:nvGrpSpPr>
      <p:grpSpPr>
        <a:xfrm>
          <a:off x="0" y="0"/>
          <a:ext cx="0" cy="0"/>
          <a:chOff x="0" y="0"/>
          <a:chExt cx="0" cy="0"/>
        </a:xfrm>
      </p:grpSpPr>
      <p:sp>
        <p:nvSpPr>
          <p:cNvPr id="162" name="Google Shape;162;p2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Progress till now…</a:t>
            </a:r>
            <a:endParaRPr>
              <a:solidFill>
                <a:schemeClr val="lt2"/>
              </a:solidFill>
            </a:endParaRPr>
          </a:p>
        </p:txBody>
      </p:sp>
      <p:sp>
        <p:nvSpPr>
          <p:cNvPr id="163" name="Google Shape;163;p26"/>
          <p:cNvSpPr txBox="1"/>
          <p:nvPr/>
        </p:nvSpPr>
        <p:spPr>
          <a:xfrm>
            <a:off x="408975" y="4060425"/>
            <a:ext cx="5064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Updates regarding the project</a:t>
            </a:r>
            <a:endParaRPr b="1">
              <a:solidFill>
                <a:schemeClr val="dk1"/>
              </a:solidFill>
              <a:latin typeface="Raleway"/>
              <a:ea typeface="Raleway"/>
              <a:cs typeface="Raleway"/>
              <a:sym typeface="Raleway"/>
            </a:endParaRPr>
          </a:p>
          <a:p>
            <a:pPr indent="0" lvl="0" marL="0" rtl="0" algn="l">
              <a:spcBef>
                <a:spcPts val="0"/>
              </a:spcBef>
              <a:spcAft>
                <a:spcPts val="0"/>
              </a:spcAft>
              <a:buNone/>
            </a:pPr>
            <a:r>
              <a:rPr lang="en" u="sng">
                <a:solidFill>
                  <a:schemeClr val="hlink"/>
                </a:solidFill>
                <a:latin typeface="Raleway"/>
                <a:ea typeface="Raleway"/>
                <a:cs typeface="Raleway"/>
                <a:sym typeface="Raleway"/>
                <a:hlinkClick r:id="rId3"/>
              </a:rPr>
              <a:t>https://github.com/prettymess25/pickandplacerobot</a:t>
            </a:r>
            <a:endParaRPr u="sng">
              <a:solidFill>
                <a:schemeClr val="dk2"/>
              </a:solidFill>
              <a:latin typeface="Raleway"/>
              <a:ea typeface="Raleway"/>
              <a:cs typeface="Raleway"/>
              <a:sym typeface="Raleway"/>
            </a:endParaRPr>
          </a:p>
          <a:p>
            <a:pPr indent="0" lvl="0" marL="0" rtl="0" algn="l">
              <a:spcBef>
                <a:spcPts val="0"/>
              </a:spcBef>
              <a:spcAft>
                <a:spcPts val="0"/>
              </a:spcAft>
              <a:buNone/>
            </a:pPr>
            <a:r>
              <a:t/>
            </a:r>
            <a:endParaRPr>
              <a:latin typeface="Lato"/>
              <a:ea typeface="Lato"/>
              <a:cs typeface="Lato"/>
              <a:sym typeface="Lato"/>
            </a:endParaRPr>
          </a:p>
        </p:txBody>
      </p:sp>
      <p:graphicFrame>
        <p:nvGraphicFramePr>
          <p:cNvPr id="164" name="Google Shape;164;p26"/>
          <p:cNvGraphicFramePr/>
          <p:nvPr/>
        </p:nvGraphicFramePr>
        <p:xfrm>
          <a:off x="652650" y="1361300"/>
          <a:ext cx="3000000" cy="3000000"/>
        </p:xfrm>
        <a:graphic>
          <a:graphicData uri="http://schemas.openxmlformats.org/drawingml/2006/table">
            <a:tbl>
              <a:tblPr>
                <a:noFill/>
                <a:tableStyleId>{1B303093-8087-4A31-822A-A5B0482B00FD}</a:tableStyleId>
              </a:tblPr>
              <a:tblGrid>
                <a:gridCol w="2607300"/>
                <a:gridCol w="2607300"/>
                <a:gridCol w="2607300"/>
              </a:tblGrid>
              <a:tr h="597250">
                <a:tc>
                  <a:txBody>
                    <a:bodyPr/>
                    <a:lstStyle/>
                    <a:p>
                      <a:pPr indent="0" lvl="0" marL="0" rtl="0" algn="ctr">
                        <a:spcBef>
                          <a:spcPts val="0"/>
                        </a:spcBef>
                        <a:spcAft>
                          <a:spcPts val="0"/>
                        </a:spcAft>
                        <a:buNone/>
                      </a:pPr>
                      <a:r>
                        <a:rPr b="1" lang="en" sz="2000">
                          <a:highlight>
                            <a:srgbClr val="FFFF00"/>
                          </a:highlight>
                          <a:latin typeface="Raleway"/>
                          <a:ea typeface="Raleway"/>
                          <a:cs typeface="Raleway"/>
                          <a:sym typeface="Raleway"/>
                        </a:rPr>
                        <a:t>Progress</a:t>
                      </a:r>
                      <a:endParaRPr b="1" sz="2000">
                        <a:highlight>
                          <a:srgbClr val="FFFF00"/>
                        </a:highlight>
                        <a:latin typeface="Raleway"/>
                        <a:ea typeface="Raleway"/>
                        <a:cs typeface="Raleway"/>
                        <a:sym typeface="Raleway"/>
                      </a:endParaRPr>
                    </a:p>
                  </a:txBody>
                  <a:tcPr marT="91425" marB="91425" marR="91425" marL="91425"/>
                </a:tc>
                <a:tc>
                  <a:txBody>
                    <a:bodyPr/>
                    <a:lstStyle/>
                    <a:p>
                      <a:pPr indent="0" lvl="0" marL="0" rtl="0" algn="ctr">
                        <a:spcBef>
                          <a:spcPts val="0"/>
                        </a:spcBef>
                        <a:spcAft>
                          <a:spcPts val="0"/>
                        </a:spcAft>
                        <a:buNone/>
                      </a:pPr>
                      <a:r>
                        <a:rPr b="1" lang="en" sz="2000">
                          <a:highlight>
                            <a:srgbClr val="FFFF00"/>
                          </a:highlight>
                          <a:latin typeface="Raleway"/>
                          <a:ea typeface="Raleway"/>
                          <a:cs typeface="Raleway"/>
                          <a:sym typeface="Raleway"/>
                        </a:rPr>
                        <a:t>Status</a:t>
                      </a:r>
                      <a:endParaRPr b="1" sz="2000">
                        <a:highlight>
                          <a:srgbClr val="FFFF00"/>
                        </a:highlight>
                        <a:latin typeface="Raleway"/>
                        <a:ea typeface="Raleway"/>
                        <a:cs typeface="Raleway"/>
                        <a:sym typeface="Raleway"/>
                      </a:endParaRPr>
                    </a:p>
                  </a:txBody>
                  <a:tcPr marT="91425" marB="91425" marR="91425" marL="91425"/>
                </a:tc>
                <a:tc>
                  <a:txBody>
                    <a:bodyPr/>
                    <a:lstStyle/>
                    <a:p>
                      <a:pPr indent="0" lvl="0" marL="0" rtl="0" algn="ctr">
                        <a:spcBef>
                          <a:spcPts val="0"/>
                        </a:spcBef>
                        <a:spcAft>
                          <a:spcPts val="0"/>
                        </a:spcAft>
                        <a:buNone/>
                      </a:pPr>
                      <a:r>
                        <a:rPr b="1" lang="en" sz="2000">
                          <a:highlight>
                            <a:srgbClr val="FFFF00"/>
                          </a:highlight>
                          <a:latin typeface="Raleway"/>
                          <a:ea typeface="Raleway"/>
                          <a:cs typeface="Raleway"/>
                          <a:sym typeface="Raleway"/>
                        </a:rPr>
                        <a:t>Details</a:t>
                      </a:r>
                      <a:endParaRPr b="1" sz="2000">
                        <a:highlight>
                          <a:srgbClr val="FFFF00"/>
                        </a:highlight>
                        <a:latin typeface="Raleway"/>
                        <a:ea typeface="Raleway"/>
                        <a:cs typeface="Raleway"/>
                        <a:sym typeface="Raleway"/>
                      </a:endParaRPr>
                    </a:p>
                  </a:txBody>
                  <a:tcPr marT="91425" marB="91425" marR="91425" marL="91425"/>
                </a:tc>
              </a:tr>
              <a:tr h="597250">
                <a:tc>
                  <a:txBody>
                    <a:bodyPr/>
                    <a:lstStyle/>
                    <a:p>
                      <a:pPr indent="0" lvl="0" marL="0" rtl="0" algn="ctr">
                        <a:spcBef>
                          <a:spcPts val="0"/>
                        </a:spcBef>
                        <a:spcAft>
                          <a:spcPts val="0"/>
                        </a:spcAft>
                        <a:buNone/>
                      </a:pPr>
                      <a:r>
                        <a:rPr lang="en" sz="1500">
                          <a:latin typeface="Raleway SemiBold"/>
                          <a:ea typeface="Raleway SemiBold"/>
                          <a:cs typeface="Raleway SemiBold"/>
                          <a:sym typeface="Raleway SemiBold"/>
                        </a:rPr>
                        <a:t>Initial level coding for Arduino</a:t>
                      </a:r>
                      <a:endParaRPr sz="1500">
                        <a:latin typeface="Raleway SemiBold"/>
                        <a:ea typeface="Raleway SemiBold"/>
                        <a:cs typeface="Raleway SemiBold"/>
                        <a:sym typeface="Raleway SemiBold"/>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n" sz="1500">
                          <a:latin typeface="Raleway SemiBold"/>
                          <a:ea typeface="Raleway SemiBold"/>
                          <a:cs typeface="Raleway SemiBold"/>
                          <a:sym typeface="Raleway SemiBold"/>
                        </a:rPr>
                        <a:t>Arduino IDE</a:t>
                      </a:r>
                      <a:endParaRPr sz="1500">
                        <a:latin typeface="Raleway SemiBold"/>
                        <a:ea typeface="Raleway SemiBold"/>
                        <a:cs typeface="Raleway SemiBold"/>
                        <a:sym typeface="Raleway SemiBold"/>
                      </a:endParaRPr>
                    </a:p>
                  </a:txBody>
                  <a:tcPr marT="91425" marB="91425" marR="91425" marL="91425"/>
                </a:tc>
              </a:tr>
              <a:tr h="597250">
                <a:tc>
                  <a:txBody>
                    <a:bodyPr/>
                    <a:lstStyle/>
                    <a:p>
                      <a:pPr indent="0" lvl="0" marL="0" rtl="0" algn="ctr">
                        <a:spcBef>
                          <a:spcPts val="0"/>
                        </a:spcBef>
                        <a:spcAft>
                          <a:spcPts val="0"/>
                        </a:spcAft>
                        <a:buNone/>
                      </a:pPr>
                      <a:r>
                        <a:rPr lang="en" sz="1500">
                          <a:latin typeface="Raleway SemiBold"/>
                          <a:ea typeface="Raleway SemiBold"/>
                          <a:cs typeface="Raleway SemiBold"/>
                          <a:sym typeface="Raleway SemiBold"/>
                        </a:rPr>
                        <a:t>App Interface</a:t>
                      </a:r>
                      <a:endParaRPr sz="1500">
                        <a:latin typeface="Raleway SemiBold"/>
                        <a:ea typeface="Raleway SemiBold"/>
                        <a:cs typeface="Raleway SemiBold"/>
                        <a:sym typeface="Raleway SemiBold"/>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n" sz="1500">
                          <a:latin typeface="Raleway SemiBold"/>
                          <a:ea typeface="Raleway SemiBold"/>
                          <a:cs typeface="Raleway SemiBold"/>
                          <a:sym typeface="Raleway SemiBold"/>
                        </a:rPr>
                        <a:t>Using MIT App Inventor</a:t>
                      </a:r>
                      <a:endParaRPr sz="1500">
                        <a:latin typeface="Raleway SemiBold"/>
                        <a:ea typeface="Raleway SemiBold"/>
                        <a:cs typeface="Raleway SemiBold"/>
                        <a:sym typeface="Raleway SemiBold"/>
                      </a:endParaRPr>
                    </a:p>
                  </a:txBody>
                  <a:tcPr marT="91425" marB="91425" marR="91425" marL="91425"/>
                </a:tc>
              </a:tr>
              <a:tr h="597250">
                <a:tc>
                  <a:txBody>
                    <a:bodyPr/>
                    <a:lstStyle/>
                    <a:p>
                      <a:pPr indent="0" lvl="0" marL="0" rtl="0" algn="ctr">
                        <a:spcBef>
                          <a:spcPts val="0"/>
                        </a:spcBef>
                        <a:spcAft>
                          <a:spcPts val="0"/>
                        </a:spcAft>
                        <a:buNone/>
                      </a:pPr>
                      <a:r>
                        <a:rPr lang="en" sz="1500">
                          <a:latin typeface="Raleway SemiBold"/>
                          <a:ea typeface="Raleway SemiBold"/>
                          <a:cs typeface="Raleway SemiBold"/>
                          <a:sym typeface="Raleway SemiBold"/>
                        </a:rPr>
                        <a:t>Hardware </a:t>
                      </a:r>
                      <a:endParaRPr sz="1500">
                        <a:latin typeface="Raleway SemiBold"/>
                        <a:ea typeface="Raleway SemiBold"/>
                        <a:cs typeface="Raleway SemiBold"/>
                        <a:sym typeface="Raleway SemiBold"/>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n" sz="1500">
                          <a:latin typeface="Raleway SemiBold"/>
                          <a:ea typeface="Raleway SemiBold"/>
                          <a:cs typeface="Raleway SemiBold"/>
                          <a:sym typeface="Raleway SemiBold"/>
                        </a:rPr>
                        <a:t>Surface and Arm</a:t>
                      </a:r>
                      <a:endParaRPr sz="1500">
                        <a:latin typeface="Raleway SemiBold"/>
                        <a:ea typeface="Raleway SemiBold"/>
                        <a:cs typeface="Raleway SemiBold"/>
                        <a:sym typeface="Raleway SemiBold"/>
                      </a:endParaRPr>
                    </a:p>
                  </a:txBody>
                  <a:tcPr marT="91425" marB="91425" marR="91425" marL="91425"/>
                </a:tc>
              </a:tr>
            </a:tbl>
          </a:graphicData>
        </a:graphic>
      </p:graphicFrame>
      <p:pic>
        <p:nvPicPr>
          <p:cNvPr id="165" name="Google Shape;165;p26"/>
          <p:cNvPicPr preferRelativeResize="0"/>
          <p:nvPr/>
        </p:nvPicPr>
        <p:blipFill>
          <a:blip r:embed="rId4">
            <a:alphaModFix/>
          </a:blip>
          <a:stretch>
            <a:fillRect/>
          </a:stretch>
        </p:blipFill>
        <p:spPr>
          <a:xfrm>
            <a:off x="4288249" y="2026150"/>
            <a:ext cx="477750" cy="442674"/>
          </a:xfrm>
          <a:prstGeom prst="rect">
            <a:avLst/>
          </a:prstGeom>
          <a:noFill/>
          <a:ln>
            <a:noFill/>
          </a:ln>
        </p:spPr>
      </p:pic>
      <p:pic>
        <p:nvPicPr>
          <p:cNvPr id="166" name="Google Shape;166;p26"/>
          <p:cNvPicPr preferRelativeResize="0"/>
          <p:nvPr/>
        </p:nvPicPr>
        <p:blipFill>
          <a:blip r:embed="rId4">
            <a:alphaModFix/>
          </a:blip>
          <a:stretch>
            <a:fillRect/>
          </a:stretch>
        </p:blipFill>
        <p:spPr>
          <a:xfrm>
            <a:off x="4288251" y="2623415"/>
            <a:ext cx="477750" cy="442660"/>
          </a:xfrm>
          <a:prstGeom prst="rect">
            <a:avLst/>
          </a:prstGeom>
          <a:noFill/>
          <a:ln>
            <a:noFill/>
          </a:ln>
        </p:spPr>
      </p:pic>
      <p:pic>
        <p:nvPicPr>
          <p:cNvPr id="167" name="Google Shape;167;p26"/>
          <p:cNvPicPr preferRelativeResize="0"/>
          <p:nvPr/>
        </p:nvPicPr>
        <p:blipFill>
          <a:blip r:embed="rId4">
            <a:alphaModFix/>
          </a:blip>
          <a:stretch>
            <a:fillRect/>
          </a:stretch>
        </p:blipFill>
        <p:spPr>
          <a:xfrm>
            <a:off x="4296626" y="3220665"/>
            <a:ext cx="477750" cy="4426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A9999"/>
        </a:solidFill>
      </p:bgPr>
    </p:bg>
    <p:spTree>
      <p:nvGrpSpPr>
        <p:cNvPr id="171" name="Shape 171"/>
        <p:cNvGrpSpPr/>
        <p:nvPr/>
      </p:nvGrpSpPr>
      <p:grpSpPr>
        <a:xfrm>
          <a:off x="0" y="0"/>
          <a:ext cx="0" cy="0"/>
          <a:chOff x="0" y="0"/>
          <a:chExt cx="0" cy="0"/>
        </a:xfrm>
      </p:grpSpPr>
      <p:sp>
        <p:nvSpPr>
          <p:cNvPr id="172" name="Google Shape;172;p27"/>
          <p:cNvSpPr txBox="1"/>
          <p:nvPr>
            <p:ph type="title"/>
          </p:nvPr>
        </p:nvSpPr>
        <p:spPr>
          <a:xfrm>
            <a:off x="283100" y="1132525"/>
            <a:ext cx="8441700" cy="371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3000">
                <a:solidFill>
                  <a:srgbClr val="FFFF00"/>
                </a:solidFill>
              </a:rPr>
              <a:t>Link for the initial code:</a:t>
            </a:r>
            <a:endParaRPr sz="3000">
              <a:solidFill>
                <a:srgbClr val="FFFF00"/>
              </a:solidFill>
            </a:endParaRPr>
          </a:p>
          <a:p>
            <a:pPr indent="0" lvl="0" marL="0" rtl="0" algn="l">
              <a:spcBef>
                <a:spcPts val="0"/>
              </a:spcBef>
              <a:spcAft>
                <a:spcPts val="0"/>
              </a:spcAft>
              <a:buNone/>
            </a:pPr>
            <a:r>
              <a:rPr b="0" lang="en" sz="2100" u="sng">
                <a:solidFill>
                  <a:schemeClr val="hlink"/>
                </a:solidFill>
                <a:latin typeface="Lato"/>
                <a:ea typeface="Lato"/>
                <a:cs typeface="Lato"/>
                <a:sym typeface="Lato"/>
                <a:hlinkClick r:id="rId3"/>
              </a:rPr>
              <a:t>https://github.com/prettymess25/pickandplacerobot/blob/main/Robotic_Arm_Vehicle1.ino</a:t>
            </a:r>
            <a:endParaRPr sz="3000">
              <a:solidFill>
                <a:srgbClr val="FFFF00"/>
              </a:solidFill>
            </a:endParaRPr>
          </a:p>
          <a:p>
            <a:pPr indent="0" lvl="0" marL="0" rtl="0" algn="l">
              <a:spcBef>
                <a:spcPts val="0"/>
              </a:spcBef>
              <a:spcAft>
                <a:spcPts val="0"/>
              </a:spcAft>
              <a:buNone/>
            </a:pPr>
            <a:r>
              <a:t/>
            </a:r>
            <a:endParaRPr sz="2100">
              <a:solidFill>
                <a:srgbClr val="FFFF00"/>
              </a:solidFill>
            </a:endParaRPr>
          </a:p>
          <a:p>
            <a:pPr indent="0" lvl="0" marL="0" rtl="0" algn="l">
              <a:spcBef>
                <a:spcPts val="0"/>
              </a:spcBef>
              <a:spcAft>
                <a:spcPts val="0"/>
              </a:spcAft>
              <a:buNone/>
            </a:pPr>
            <a:r>
              <a:rPr lang="en" sz="3000">
                <a:solidFill>
                  <a:srgbClr val="FFFF00"/>
                </a:solidFill>
              </a:rPr>
              <a:t>Link to download the application:</a:t>
            </a:r>
            <a:endParaRPr sz="3000">
              <a:solidFill>
                <a:srgbClr val="FFFF00"/>
              </a:solidFill>
            </a:endParaRPr>
          </a:p>
          <a:p>
            <a:pPr indent="0" lvl="0" marL="0" rtl="0" algn="l">
              <a:spcBef>
                <a:spcPts val="0"/>
              </a:spcBef>
              <a:spcAft>
                <a:spcPts val="0"/>
              </a:spcAft>
              <a:buNone/>
            </a:pPr>
            <a:r>
              <a:rPr b="0" lang="en" sz="2100" u="sng">
                <a:solidFill>
                  <a:schemeClr val="hlink"/>
                </a:solidFill>
                <a:latin typeface="Lato"/>
                <a:ea typeface="Lato"/>
                <a:cs typeface="Lato"/>
                <a:sym typeface="Lato"/>
                <a:hlinkClick r:id="rId4"/>
              </a:rPr>
              <a:t>https://github.com/prettymess25/pickandplacerobot/raw/main/Robotic_Arm_Vehicle%20(1).apk</a:t>
            </a:r>
            <a:endParaRPr b="0" sz="2100">
              <a:solidFill>
                <a:schemeClr val="dk2"/>
              </a:solidFill>
              <a:latin typeface="Lato"/>
              <a:ea typeface="Lato"/>
              <a:cs typeface="Lato"/>
              <a:sym typeface="Lato"/>
            </a:endParaRPr>
          </a:p>
          <a:p>
            <a:pPr indent="0" lvl="0" marL="0" rtl="0" algn="l">
              <a:spcBef>
                <a:spcPts val="0"/>
              </a:spcBef>
              <a:spcAft>
                <a:spcPts val="0"/>
              </a:spcAft>
              <a:buNone/>
            </a:pPr>
            <a:r>
              <a:t/>
            </a:r>
            <a:endParaRPr b="0" sz="2100">
              <a:solidFill>
                <a:schemeClr val="dk2"/>
              </a:solidFill>
              <a:latin typeface="Lato"/>
              <a:ea typeface="Lato"/>
              <a:cs typeface="Lato"/>
              <a:sym typeface="Lato"/>
            </a:endParaRPr>
          </a:p>
          <a:p>
            <a:pPr indent="0" lvl="0" marL="0" rtl="0" algn="l">
              <a:spcBef>
                <a:spcPts val="0"/>
              </a:spcBef>
              <a:spcAft>
                <a:spcPts val="0"/>
              </a:spcAft>
              <a:buNone/>
            </a:pPr>
            <a:r>
              <a:rPr lang="en" sz="3000">
                <a:solidFill>
                  <a:srgbClr val="FFFF00"/>
                </a:solidFill>
              </a:rPr>
              <a:t>Link for the design specifications:</a:t>
            </a:r>
            <a:endParaRPr sz="3000">
              <a:solidFill>
                <a:srgbClr val="FFFF00"/>
              </a:solidFill>
            </a:endParaRPr>
          </a:p>
          <a:p>
            <a:pPr indent="0" lvl="0" marL="0" rtl="0" algn="l">
              <a:spcBef>
                <a:spcPts val="0"/>
              </a:spcBef>
              <a:spcAft>
                <a:spcPts val="0"/>
              </a:spcAft>
              <a:buNone/>
            </a:pPr>
            <a:r>
              <a:rPr b="0" lang="en" sz="2100" u="sng">
                <a:solidFill>
                  <a:schemeClr val="hlink"/>
                </a:solidFill>
                <a:latin typeface="Lato"/>
                <a:ea typeface="Lato"/>
                <a:cs typeface="Lato"/>
                <a:sym typeface="Lato"/>
                <a:hlinkClick r:id="rId5"/>
              </a:rPr>
              <a:t>http://ai2.appinventor.mit.edu/#5232126862426112</a:t>
            </a:r>
            <a:endParaRPr b="0" sz="2100">
              <a:solidFill>
                <a:schemeClr val="dk2"/>
              </a:solidFill>
              <a:latin typeface="Lato"/>
              <a:ea typeface="Lato"/>
              <a:cs typeface="Lato"/>
              <a:sym typeface="Lato"/>
            </a:endParaRPr>
          </a:p>
          <a:p>
            <a:pPr indent="0" lvl="0" marL="0" rtl="0" algn="l">
              <a:spcBef>
                <a:spcPts val="0"/>
              </a:spcBef>
              <a:spcAft>
                <a:spcPts val="0"/>
              </a:spcAft>
              <a:buNone/>
            </a:pPr>
            <a:r>
              <a:t/>
            </a:r>
            <a:endParaRPr b="0" sz="2100">
              <a:latin typeface="Lato"/>
              <a:ea typeface="Lato"/>
              <a:cs typeface="Lato"/>
              <a:sym typeface="Lato"/>
            </a:endParaRPr>
          </a:p>
          <a:p>
            <a:pPr indent="0" lvl="0" marL="0" rtl="0" algn="l">
              <a:spcBef>
                <a:spcPts val="0"/>
              </a:spcBef>
              <a:spcAft>
                <a:spcPts val="0"/>
              </a:spcAft>
              <a:buNone/>
            </a:pPr>
            <a:r>
              <a:t/>
            </a:r>
            <a:endParaRPr sz="3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8"/>
          <p:cNvSpPr txBox="1"/>
          <p:nvPr>
            <p:ph type="title"/>
          </p:nvPr>
        </p:nvSpPr>
        <p:spPr>
          <a:xfrm>
            <a:off x="265500" y="330325"/>
            <a:ext cx="4045200" cy="770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Application Interface</a:t>
            </a:r>
            <a:endParaRPr sz="3000"/>
          </a:p>
        </p:txBody>
      </p:sp>
      <p:pic>
        <p:nvPicPr>
          <p:cNvPr id="178" name="Google Shape;178;p28"/>
          <p:cNvPicPr preferRelativeResize="0"/>
          <p:nvPr/>
        </p:nvPicPr>
        <p:blipFill>
          <a:blip r:embed="rId3">
            <a:alphaModFix/>
          </a:blip>
          <a:stretch>
            <a:fillRect/>
          </a:stretch>
        </p:blipFill>
        <p:spPr>
          <a:xfrm>
            <a:off x="4843877" y="196424"/>
            <a:ext cx="2768874" cy="4750652"/>
          </a:xfrm>
          <a:prstGeom prst="rect">
            <a:avLst/>
          </a:prstGeom>
          <a:noFill/>
          <a:ln>
            <a:noFill/>
          </a:ln>
        </p:spPr>
      </p:pic>
      <p:sp>
        <p:nvSpPr>
          <p:cNvPr id="179" name="Google Shape;179;p28"/>
          <p:cNvSpPr txBox="1"/>
          <p:nvPr>
            <p:ph idx="1" type="subTitle"/>
          </p:nvPr>
        </p:nvSpPr>
        <p:spPr>
          <a:xfrm>
            <a:off x="265500" y="1226899"/>
            <a:ext cx="4045200" cy="353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latin typeface="Raleway ExtraBold"/>
                <a:ea typeface="Raleway ExtraBold"/>
                <a:cs typeface="Raleway ExtraBold"/>
                <a:sym typeface="Raleway ExtraBold"/>
              </a:rPr>
              <a:t>Features</a:t>
            </a:r>
            <a:endParaRPr u="sng">
              <a:latin typeface="Raleway ExtraBold"/>
              <a:ea typeface="Raleway ExtraBold"/>
              <a:cs typeface="Raleway ExtraBold"/>
              <a:sym typeface="Raleway ExtraBold"/>
            </a:endParaRPr>
          </a:p>
          <a:p>
            <a:pPr indent="0" lvl="0" marL="0" rtl="0" algn="l">
              <a:spcBef>
                <a:spcPts val="0"/>
              </a:spcBef>
              <a:spcAft>
                <a:spcPts val="0"/>
              </a:spcAft>
              <a:buNone/>
            </a:pPr>
            <a:r>
              <a:t/>
            </a:r>
            <a:endParaRPr u="sng">
              <a:latin typeface="Raleway ExtraBold"/>
              <a:ea typeface="Raleway ExtraBold"/>
              <a:cs typeface="Raleway ExtraBold"/>
              <a:sym typeface="Raleway ExtraBold"/>
            </a:endParaRPr>
          </a:p>
          <a:p>
            <a:pPr indent="-355600" lvl="0" marL="457200" rtl="0" algn="l">
              <a:spcBef>
                <a:spcPts val="0"/>
              </a:spcBef>
              <a:spcAft>
                <a:spcPts val="0"/>
              </a:spcAft>
              <a:buSzPts val="2000"/>
              <a:buChar char="●"/>
            </a:pPr>
            <a:r>
              <a:rPr lang="en" sz="2000"/>
              <a:t>Forward</a:t>
            </a:r>
            <a:endParaRPr sz="2000"/>
          </a:p>
          <a:p>
            <a:pPr indent="-355600" lvl="0" marL="457200" rtl="0" algn="l">
              <a:spcBef>
                <a:spcPts val="0"/>
              </a:spcBef>
              <a:spcAft>
                <a:spcPts val="0"/>
              </a:spcAft>
              <a:buSzPts val="2000"/>
              <a:buChar char="●"/>
            </a:pPr>
            <a:r>
              <a:rPr lang="en" sz="2000"/>
              <a:t>Backward</a:t>
            </a:r>
            <a:endParaRPr sz="2000"/>
          </a:p>
          <a:p>
            <a:pPr indent="-355600" lvl="0" marL="457200" rtl="0" algn="l">
              <a:spcBef>
                <a:spcPts val="0"/>
              </a:spcBef>
              <a:spcAft>
                <a:spcPts val="0"/>
              </a:spcAft>
              <a:buSzPts val="2000"/>
              <a:buChar char="●"/>
            </a:pPr>
            <a:r>
              <a:rPr lang="en" sz="2000"/>
              <a:t>Left</a:t>
            </a:r>
            <a:endParaRPr sz="2000"/>
          </a:p>
          <a:p>
            <a:pPr indent="-355600" lvl="0" marL="457200" rtl="0" algn="l">
              <a:spcBef>
                <a:spcPts val="0"/>
              </a:spcBef>
              <a:spcAft>
                <a:spcPts val="0"/>
              </a:spcAft>
              <a:buSzPts val="2000"/>
              <a:buChar char="●"/>
            </a:pPr>
            <a:r>
              <a:rPr lang="en" sz="2000"/>
              <a:t>Right</a:t>
            </a:r>
            <a:endParaRPr sz="2000"/>
          </a:p>
          <a:p>
            <a:pPr indent="-355600" lvl="0" marL="457200" rtl="0" algn="l">
              <a:spcBef>
                <a:spcPts val="0"/>
              </a:spcBef>
              <a:spcAft>
                <a:spcPts val="0"/>
              </a:spcAft>
              <a:buSzPts val="2000"/>
              <a:buChar char="●"/>
            </a:pPr>
            <a:r>
              <a:rPr lang="en" sz="2000"/>
              <a:t>Gripper</a:t>
            </a:r>
            <a:endParaRPr sz="2000"/>
          </a:p>
          <a:p>
            <a:pPr indent="-355600" lvl="0" marL="457200" rtl="0" algn="l">
              <a:spcBef>
                <a:spcPts val="0"/>
              </a:spcBef>
              <a:spcAft>
                <a:spcPts val="0"/>
              </a:spcAft>
              <a:buSzPts val="2000"/>
              <a:buChar char="●"/>
            </a:pPr>
            <a:r>
              <a:rPr lang="en" sz="2000"/>
              <a:t>Wrist Pitch</a:t>
            </a:r>
            <a:endParaRPr sz="2000"/>
          </a:p>
          <a:p>
            <a:pPr indent="-355600" lvl="0" marL="457200" rtl="0" algn="l">
              <a:spcBef>
                <a:spcPts val="0"/>
              </a:spcBef>
              <a:spcAft>
                <a:spcPts val="0"/>
              </a:spcAft>
              <a:buSzPts val="2000"/>
              <a:buChar char="●"/>
            </a:pPr>
            <a:r>
              <a:rPr lang="en" sz="2000"/>
              <a:t>Elbow</a:t>
            </a:r>
            <a:endParaRPr sz="2000"/>
          </a:p>
          <a:p>
            <a:pPr indent="-355600" lvl="0" marL="457200" rtl="0" algn="l">
              <a:spcBef>
                <a:spcPts val="0"/>
              </a:spcBef>
              <a:spcAft>
                <a:spcPts val="0"/>
              </a:spcAft>
              <a:buSzPts val="2000"/>
              <a:buChar char="●"/>
            </a:pPr>
            <a:r>
              <a:rPr lang="en" sz="2000"/>
              <a:t>Shoulder</a:t>
            </a:r>
            <a:endParaRPr sz="2000"/>
          </a:p>
          <a:p>
            <a:pPr indent="-355600" lvl="0" marL="457200" rtl="0" algn="l">
              <a:spcBef>
                <a:spcPts val="0"/>
              </a:spcBef>
              <a:spcAft>
                <a:spcPts val="0"/>
              </a:spcAft>
              <a:buSzPts val="2000"/>
              <a:buChar char="●"/>
            </a:pPr>
            <a:r>
              <a:rPr lang="en" sz="2000"/>
              <a:t>Waist</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29"/>
          <p:cNvPicPr preferRelativeResize="0"/>
          <p:nvPr/>
        </p:nvPicPr>
        <p:blipFill>
          <a:blip r:embed="rId3">
            <a:alphaModFix/>
          </a:blip>
          <a:stretch>
            <a:fillRect/>
          </a:stretch>
        </p:blipFill>
        <p:spPr>
          <a:xfrm>
            <a:off x="152400" y="152400"/>
            <a:ext cx="8839200" cy="48338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0"/>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solidFill>
                  <a:schemeClr val="dk1"/>
                </a:solidFill>
              </a:rPr>
              <a:t>Flow Chart of App</a:t>
            </a:r>
            <a:endParaRPr sz="3500">
              <a:solidFill>
                <a:schemeClr val="dk1"/>
              </a:solidFill>
            </a:endParaRPr>
          </a:p>
        </p:txBody>
      </p:sp>
      <p:pic>
        <p:nvPicPr>
          <p:cNvPr id="190" name="Google Shape;190;p30"/>
          <p:cNvPicPr preferRelativeResize="0"/>
          <p:nvPr/>
        </p:nvPicPr>
        <p:blipFill>
          <a:blip r:embed="rId3">
            <a:alphaModFix/>
          </a:blip>
          <a:stretch>
            <a:fillRect/>
          </a:stretch>
        </p:blipFill>
        <p:spPr>
          <a:xfrm>
            <a:off x="1937350" y="1132525"/>
            <a:ext cx="5269299" cy="38536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31"/>
          <p:cNvPicPr preferRelativeResize="0"/>
          <p:nvPr/>
        </p:nvPicPr>
        <p:blipFill>
          <a:blip r:embed="rId3">
            <a:alphaModFix/>
          </a:blip>
          <a:stretch>
            <a:fillRect/>
          </a:stretch>
        </p:blipFill>
        <p:spPr>
          <a:xfrm>
            <a:off x="94375" y="62925"/>
            <a:ext cx="4404226" cy="4970476"/>
          </a:xfrm>
          <a:prstGeom prst="rect">
            <a:avLst/>
          </a:prstGeom>
          <a:noFill/>
          <a:ln>
            <a:noFill/>
          </a:ln>
        </p:spPr>
      </p:pic>
      <p:pic>
        <p:nvPicPr>
          <p:cNvPr id="196" name="Google Shape;196;p31"/>
          <p:cNvPicPr preferRelativeResize="0"/>
          <p:nvPr/>
        </p:nvPicPr>
        <p:blipFill>
          <a:blip r:embed="rId4">
            <a:alphaModFix/>
          </a:blip>
          <a:stretch>
            <a:fillRect/>
          </a:stretch>
        </p:blipFill>
        <p:spPr>
          <a:xfrm>
            <a:off x="4572000" y="62925"/>
            <a:ext cx="4503852" cy="49704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Presentation Flow</a:t>
            </a:r>
            <a:endParaRPr sz="2400"/>
          </a:p>
        </p:txBody>
      </p:sp>
      <p:pic>
        <p:nvPicPr>
          <p:cNvPr id="79" name="Google Shape;79;p14"/>
          <p:cNvPicPr preferRelativeResize="0"/>
          <p:nvPr/>
        </p:nvPicPr>
        <p:blipFill rotWithShape="1">
          <a:blip r:embed="rId3">
            <a:alphaModFix/>
          </a:blip>
          <a:srcRect b="12232" l="38186" r="40826" t="23857"/>
          <a:stretch/>
        </p:blipFill>
        <p:spPr>
          <a:xfrm>
            <a:off x="3415100" y="1051175"/>
            <a:ext cx="2297002" cy="39350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32"/>
          <p:cNvPicPr preferRelativeResize="0"/>
          <p:nvPr/>
        </p:nvPicPr>
        <p:blipFill>
          <a:blip r:embed="rId3">
            <a:alphaModFix/>
          </a:blip>
          <a:stretch>
            <a:fillRect/>
          </a:stretch>
        </p:blipFill>
        <p:spPr>
          <a:xfrm>
            <a:off x="309700" y="152400"/>
            <a:ext cx="4173176" cy="4838702"/>
          </a:xfrm>
          <a:prstGeom prst="rect">
            <a:avLst/>
          </a:prstGeom>
          <a:noFill/>
          <a:ln>
            <a:noFill/>
          </a:ln>
        </p:spPr>
      </p:pic>
      <p:pic>
        <p:nvPicPr>
          <p:cNvPr id="202" name="Google Shape;202;p32"/>
          <p:cNvPicPr preferRelativeResize="0"/>
          <p:nvPr/>
        </p:nvPicPr>
        <p:blipFill>
          <a:blip r:embed="rId4">
            <a:alphaModFix/>
          </a:blip>
          <a:stretch>
            <a:fillRect/>
          </a:stretch>
        </p:blipFill>
        <p:spPr>
          <a:xfrm>
            <a:off x="4723549" y="152400"/>
            <a:ext cx="4173176" cy="483870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id="207" name="Google Shape;207;p33"/>
          <p:cNvPicPr preferRelativeResize="0"/>
          <p:nvPr/>
        </p:nvPicPr>
        <p:blipFill>
          <a:blip r:embed="rId3">
            <a:alphaModFix/>
          </a:blip>
          <a:stretch>
            <a:fillRect/>
          </a:stretch>
        </p:blipFill>
        <p:spPr>
          <a:xfrm>
            <a:off x="152400" y="152400"/>
            <a:ext cx="3643202" cy="4838702"/>
          </a:xfrm>
          <a:prstGeom prst="rect">
            <a:avLst/>
          </a:prstGeom>
          <a:noFill/>
          <a:ln>
            <a:noFill/>
          </a:ln>
        </p:spPr>
      </p:pic>
      <p:pic>
        <p:nvPicPr>
          <p:cNvPr id="208" name="Google Shape;208;p33"/>
          <p:cNvPicPr preferRelativeResize="0"/>
          <p:nvPr/>
        </p:nvPicPr>
        <p:blipFill>
          <a:blip r:embed="rId4">
            <a:alphaModFix/>
          </a:blip>
          <a:stretch>
            <a:fillRect/>
          </a:stretch>
        </p:blipFill>
        <p:spPr>
          <a:xfrm>
            <a:off x="3932277" y="673013"/>
            <a:ext cx="5043594" cy="3797472"/>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2" name="Shape 212"/>
        <p:cNvGrpSpPr/>
        <p:nvPr/>
      </p:nvGrpSpPr>
      <p:grpSpPr>
        <a:xfrm>
          <a:off x="0" y="0"/>
          <a:ext cx="0" cy="0"/>
          <a:chOff x="0" y="0"/>
          <a:chExt cx="0" cy="0"/>
        </a:xfrm>
      </p:grpSpPr>
      <p:sp>
        <p:nvSpPr>
          <p:cNvPr id="213" name="Google Shape;213;p34"/>
          <p:cNvSpPr txBox="1"/>
          <p:nvPr>
            <p:ph type="title"/>
          </p:nvPr>
        </p:nvSpPr>
        <p:spPr>
          <a:xfrm>
            <a:off x="408975" y="361775"/>
            <a:ext cx="6795000" cy="4356900"/>
          </a:xfrm>
          <a:prstGeom prst="rect">
            <a:avLst/>
          </a:prstGeom>
          <a:solidFill>
            <a:srgbClr val="353535"/>
          </a:solidFill>
        </p:spPr>
        <p:txBody>
          <a:bodyPr anchorCtr="0" anchor="t" bIns="91425" lIns="91425" spcFirstLastPara="1" rIns="91425" wrap="square" tIns="91425">
            <a:noAutofit/>
          </a:bodyPr>
          <a:lstStyle/>
          <a:p>
            <a:pPr indent="0" lvl="0" marL="0" rtl="0" algn="l">
              <a:spcBef>
                <a:spcPts val="0"/>
              </a:spcBef>
              <a:spcAft>
                <a:spcPts val="0"/>
              </a:spcAft>
              <a:buNone/>
            </a:pPr>
            <a:r>
              <a:rPr lang="en" sz="3800">
                <a:solidFill>
                  <a:schemeClr val="accent5"/>
                </a:solidFill>
              </a:rPr>
              <a:t> </a:t>
            </a:r>
            <a:endParaRPr sz="3800">
              <a:solidFill>
                <a:schemeClr val="accent5"/>
              </a:solidFill>
            </a:endParaRPr>
          </a:p>
          <a:p>
            <a:pPr indent="0" lvl="0" marL="0" rtl="0" algn="l">
              <a:spcBef>
                <a:spcPts val="0"/>
              </a:spcBef>
              <a:spcAft>
                <a:spcPts val="0"/>
              </a:spcAft>
              <a:buNone/>
            </a:pPr>
            <a:r>
              <a:rPr lang="en" sz="3800">
                <a:solidFill>
                  <a:schemeClr val="accent5"/>
                </a:solidFill>
              </a:rPr>
              <a:t> </a:t>
            </a:r>
            <a:r>
              <a:rPr lang="en" sz="3800">
                <a:solidFill>
                  <a:schemeClr val="accent5"/>
                </a:solidFill>
              </a:rPr>
              <a:t>Applications…</a:t>
            </a:r>
            <a:endParaRPr sz="3800">
              <a:solidFill>
                <a:schemeClr val="accent6"/>
              </a:solidFill>
            </a:endParaRPr>
          </a:p>
          <a:p>
            <a:pPr indent="0" lvl="0" marL="0" rtl="0" algn="l">
              <a:spcBef>
                <a:spcPts val="0"/>
              </a:spcBef>
              <a:spcAft>
                <a:spcPts val="0"/>
              </a:spcAft>
              <a:buNone/>
            </a:pPr>
            <a:r>
              <a:t/>
            </a:r>
            <a:endParaRPr sz="3800">
              <a:solidFill>
                <a:schemeClr val="accent6"/>
              </a:solidFill>
            </a:endParaRPr>
          </a:p>
          <a:p>
            <a:pPr indent="-355600" lvl="0" marL="457200" rtl="0" algn="l">
              <a:spcBef>
                <a:spcPts val="0"/>
              </a:spcBef>
              <a:spcAft>
                <a:spcPts val="0"/>
              </a:spcAft>
              <a:buSzPts val="2000"/>
              <a:buChar char="●"/>
            </a:pPr>
            <a:r>
              <a:rPr lang="en" sz="2000"/>
              <a:t>Mainly focuses on helping old and disabled people.</a:t>
            </a:r>
            <a:endParaRPr sz="2000"/>
          </a:p>
          <a:p>
            <a:pPr indent="-355600" lvl="0" marL="457200" rtl="0" algn="l">
              <a:spcBef>
                <a:spcPts val="0"/>
              </a:spcBef>
              <a:spcAft>
                <a:spcPts val="0"/>
              </a:spcAft>
              <a:buSzPts val="2000"/>
              <a:buChar char="●"/>
            </a:pPr>
            <a:r>
              <a:rPr lang="en" sz="2000"/>
              <a:t>Can be used by common people for certain day to day activity.</a:t>
            </a:r>
            <a:endParaRPr sz="2000"/>
          </a:p>
          <a:p>
            <a:pPr indent="-355600" lvl="0" marL="457200" rtl="0" algn="l">
              <a:spcBef>
                <a:spcPts val="0"/>
              </a:spcBef>
              <a:spcAft>
                <a:spcPts val="0"/>
              </a:spcAft>
              <a:buSzPts val="2000"/>
              <a:buChar char="●"/>
            </a:pPr>
            <a:r>
              <a:rPr lang="en" sz="2000"/>
              <a:t>Can be used in industries and offices with certain modifications according to needs.</a:t>
            </a:r>
            <a:endParaRPr sz="2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7" name="Shape 217"/>
        <p:cNvGrpSpPr/>
        <p:nvPr/>
      </p:nvGrpSpPr>
      <p:grpSpPr>
        <a:xfrm>
          <a:off x="0" y="0"/>
          <a:ext cx="0" cy="0"/>
          <a:chOff x="0" y="0"/>
          <a:chExt cx="0" cy="0"/>
        </a:xfrm>
      </p:grpSpPr>
      <p:sp>
        <p:nvSpPr>
          <p:cNvPr id="218" name="Google Shape;218;p35"/>
          <p:cNvSpPr/>
          <p:nvPr/>
        </p:nvSpPr>
        <p:spPr>
          <a:xfrm>
            <a:off x="283000" y="297900"/>
            <a:ext cx="6873900" cy="45477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5"/>
          <p:cNvSpPr txBox="1"/>
          <p:nvPr>
            <p:ph idx="4294967295" type="body"/>
          </p:nvPr>
        </p:nvSpPr>
        <p:spPr>
          <a:xfrm>
            <a:off x="481300" y="529650"/>
            <a:ext cx="6376800" cy="4084200"/>
          </a:xfrm>
          <a:prstGeom prst="rect">
            <a:avLst/>
          </a:prstGeom>
        </p:spPr>
        <p:txBody>
          <a:bodyPr anchorCtr="0" anchor="ctr" bIns="91425" lIns="91425" spcFirstLastPara="1" rIns="91425" wrap="square" tIns="91425">
            <a:noAutofit/>
          </a:bodyPr>
          <a:lstStyle/>
          <a:p>
            <a:pPr indent="0" lvl="0" marL="0" rtl="0" algn="just">
              <a:lnSpc>
                <a:spcPct val="100000"/>
              </a:lnSpc>
              <a:spcBef>
                <a:spcPts val="0"/>
              </a:spcBef>
              <a:spcAft>
                <a:spcPts val="0"/>
              </a:spcAft>
              <a:buNone/>
            </a:pPr>
            <a:r>
              <a:rPr lang="en" sz="3000">
                <a:solidFill>
                  <a:schemeClr val="accent5"/>
                </a:solidFill>
                <a:latin typeface="Raleway ExtraBold"/>
                <a:ea typeface="Raleway ExtraBold"/>
                <a:cs typeface="Raleway ExtraBold"/>
                <a:sym typeface="Raleway ExtraBold"/>
              </a:rPr>
              <a:t>Future Enhancement Scope</a:t>
            </a:r>
            <a:endParaRPr sz="3000">
              <a:solidFill>
                <a:schemeClr val="accent5"/>
              </a:solidFill>
              <a:latin typeface="Raleway ExtraBold"/>
              <a:ea typeface="Raleway ExtraBold"/>
              <a:cs typeface="Raleway ExtraBold"/>
              <a:sym typeface="Raleway ExtraBold"/>
            </a:endParaRPr>
          </a:p>
          <a:p>
            <a:pPr indent="0" lvl="0" marL="0" rtl="0" algn="l">
              <a:lnSpc>
                <a:spcPct val="100000"/>
              </a:lnSpc>
              <a:spcBef>
                <a:spcPts val="1600"/>
              </a:spcBef>
              <a:spcAft>
                <a:spcPts val="0"/>
              </a:spcAft>
              <a:buNone/>
            </a:pPr>
            <a:r>
              <a:rPr lang="en">
                <a:solidFill>
                  <a:schemeClr val="lt1"/>
                </a:solidFill>
              </a:rPr>
              <a:t>With high </a:t>
            </a:r>
            <a:r>
              <a:rPr lang="en">
                <a:solidFill>
                  <a:schemeClr val="lt1"/>
                </a:solidFill>
              </a:rPr>
              <a:t>budget, </a:t>
            </a:r>
            <a:r>
              <a:rPr lang="en">
                <a:solidFill>
                  <a:schemeClr val="lt1"/>
                </a:solidFill>
              </a:rPr>
              <a:t> the project has potential of enhancement in various ways.</a:t>
            </a:r>
            <a:endParaRPr>
              <a:solidFill>
                <a:schemeClr val="lt1"/>
              </a:solidFill>
            </a:endParaRPr>
          </a:p>
          <a:p>
            <a:pPr indent="-342900" lvl="0" marL="457200" rtl="0" algn="l">
              <a:lnSpc>
                <a:spcPct val="100000"/>
              </a:lnSpc>
              <a:spcBef>
                <a:spcPts val="1600"/>
              </a:spcBef>
              <a:spcAft>
                <a:spcPts val="0"/>
              </a:spcAft>
              <a:buClr>
                <a:schemeClr val="lt1"/>
              </a:buClr>
              <a:buSzPts val="1800"/>
              <a:buChar char="●"/>
            </a:pPr>
            <a:r>
              <a:rPr lang="en">
                <a:solidFill>
                  <a:schemeClr val="lt1"/>
                </a:solidFill>
              </a:rPr>
              <a:t>Use of strong and expensive material to </a:t>
            </a:r>
            <a:r>
              <a:rPr lang="en">
                <a:solidFill>
                  <a:schemeClr val="lt1"/>
                </a:solidFill>
              </a:rPr>
              <a:t>increase</a:t>
            </a:r>
            <a:r>
              <a:rPr lang="en">
                <a:solidFill>
                  <a:schemeClr val="lt1"/>
                </a:solidFill>
              </a:rPr>
              <a:t> the limit of weight it can pick and hold.</a:t>
            </a:r>
            <a:endParaRPr>
              <a:solidFill>
                <a:schemeClr val="lt1"/>
              </a:solidFill>
            </a:endParaRPr>
          </a:p>
          <a:p>
            <a:pPr indent="-342900" lvl="0" marL="457200" rtl="0" algn="l">
              <a:lnSpc>
                <a:spcPct val="100000"/>
              </a:lnSpc>
              <a:spcBef>
                <a:spcPts val="0"/>
              </a:spcBef>
              <a:spcAft>
                <a:spcPts val="0"/>
              </a:spcAft>
              <a:buClr>
                <a:schemeClr val="lt1"/>
              </a:buClr>
              <a:buSzPts val="1800"/>
              <a:buChar char="●"/>
            </a:pPr>
            <a:r>
              <a:rPr lang="en">
                <a:solidFill>
                  <a:schemeClr val="lt1"/>
                </a:solidFill>
              </a:rPr>
              <a:t>More accuracy and range.</a:t>
            </a:r>
            <a:endParaRPr>
              <a:solidFill>
                <a:schemeClr val="lt1"/>
              </a:solidFill>
            </a:endParaRPr>
          </a:p>
          <a:p>
            <a:pPr indent="-342900" lvl="0" marL="457200" rtl="0" algn="l">
              <a:lnSpc>
                <a:spcPct val="100000"/>
              </a:lnSpc>
              <a:spcBef>
                <a:spcPts val="0"/>
              </a:spcBef>
              <a:spcAft>
                <a:spcPts val="0"/>
              </a:spcAft>
              <a:buClr>
                <a:schemeClr val="lt1"/>
              </a:buClr>
              <a:buSzPts val="1800"/>
              <a:buChar char="●"/>
            </a:pPr>
            <a:r>
              <a:rPr lang="en">
                <a:solidFill>
                  <a:schemeClr val="lt1"/>
                </a:solidFill>
              </a:rPr>
              <a:t>Advanced features can be introduced according to requirements.</a:t>
            </a:r>
            <a:endParaRPr>
              <a:solidFill>
                <a:schemeClr val="lt1"/>
              </a:solidFill>
            </a:endParaRPr>
          </a:p>
          <a:p>
            <a:pPr indent="-342900" lvl="0" marL="457200" rtl="0" algn="l">
              <a:lnSpc>
                <a:spcPct val="100000"/>
              </a:lnSpc>
              <a:spcBef>
                <a:spcPts val="0"/>
              </a:spcBef>
              <a:spcAft>
                <a:spcPts val="0"/>
              </a:spcAft>
              <a:buClr>
                <a:schemeClr val="lt1"/>
              </a:buClr>
              <a:buSzPts val="1800"/>
              <a:buChar char="●"/>
            </a:pPr>
            <a:r>
              <a:rPr lang="en">
                <a:solidFill>
                  <a:schemeClr val="lt1"/>
                </a:solidFill>
              </a:rPr>
              <a:t>Surface to height movement can be achieved.</a:t>
            </a:r>
            <a:endParaRPr>
              <a:solidFill>
                <a:schemeClr val="lt1"/>
              </a:solidFill>
            </a:endParaRPr>
          </a:p>
          <a:p>
            <a:pPr indent="-342900" lvl="0" marL="457200" rtl="0" algn="l">
              <a:lnSpc>
                <a:spcPct val="100000"/>
              </a:lnSpc>
              <a:spcBef>
                <a:spcPts val="0"/>
              </a:spcBef>
              <a:spcAft>
                <a:spcPts val="0"/>
              </a:spcAft>
              <a:buClr>
                <a:schemeClr val="lt1"/>
              </a:buClr>
              <a:buSzPts val="1800"/>
              <a:buChar char="●"/>
            </a:pPr>
            <a:r>
              <a:rPr lang="en">
                <a:solidFill>
                  <a:schemeClr val="lt1"/>
                </a:solidFill>
              </a:rPr>
              <a:t>Sensors for obstacle tackling and movement on it’s own.</a:t>
            </a:r>
            <a:endParaRPr>
              <a:solidFill>
                <a:schemeClr val="lt1"/>
              </a:solidFill>
            </a:endParaRPr>
          </a:p>
          <a:p>
            <a:pPr indent="-342900" lvl="0" marL="457200" rtl="0" algn="l">
              <a:lnSpc>
                <a:spcPct val="100000"/>
              </a:lnSpc>
              <a:spcBef>
                <a:spcPts val="0"/>
              </a:spcBef>
              <a:spcAft>
                <a:spcPts val="0"/>
              </a:spcAft>
              <a:buClr>
                <a:schemeClr val="lt1"/>
              </a:buClr>
              <a:buSzPts val="1800"/>
              <a:buChar char="●"/>
            </a:pPr>
            <a:r>
              <a:rPr lang="en">
                <a:solidFill>
                  <a:schemeClr val="lt1"/>
                </a:solidFill>
              </a:rPr>
              <a:t>Can introduce an AI.</a:t>
            </a:r>
            <a:endParaRPr>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3" name="Shape 223"/>
        <p:cNvGrpSpPr/>
        <p:nvPr/>
      </p:nvGrpSpPr>
      <p:grpSpPr>
        <a:xfrm>
          <a:off x="0" y="0"/>
          <a:ext cx="0" cy="0"/>
          <a:chOff x="0" y="0"/>
          <a:chExt cx="0" cy="0"/>
        </a:xfrm>
      </p:grpSpPr>
      <p:sp>
        <p:nvSpPr>
          <p:cNvPr id="224" name="Google Shape;224;p36"/>
          <p:cNvSpPr txBox="1"/>
          <p:nvPr>
            <p:ph idx="1" type="subTitle"/>
          </p:nvPr>
        </p:nvSpPr>
        <p:spPr>
          <a:xfrm>
            <a:off x="234050" y="0"/>
            <a:ext cx="4045200" cy="20133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3200">
                <a:solidFill>
                  <a:schemeClr val="dk1"/>
                </a:solidFill>
                <a:latin typeface="Raleway ExtraBold"/>
                <a:ea typeface="Raleway ExtraBold"/>
                <a:cs typeface="Raleway ExtraBold"/>
                <a:sym typeface="Raleway ExtraBold"/>
              </a:rPr>
              <a:t>Timeline of Project</a:t>
            </a:r>
            <a:endParaRPr sz="3200">
              <a:solidFill>
                <a:schemeClr val="dk1"/>
              </a:solidFill>
              <a:latin typeface="Raleway ExtraBold"/>
              <a:ea typeface="Raleway ExtraBold"/>
              <a:cs typeface="Raleway ExtraBold"/>
              <a:sym typeface="Raleway ExtraBold"/>
            </a:endParaRPr>
          </a:p>
          <a:p>
            <a:pPr indent="0" lvl="0" marL="0" rtl="0" algn="l">
              <a:lnSpc>
                <a:spcPct val="115000"/>
              </a:lnSpc>
              <a:spcBef>
                <a:spcPts val="1600"/>
              </a:spcBef>
              <a:spcAft>
                <a:spcPts val="1600"/>
              </a:spcAft>
              <a:buNone/>
            </a:pPr>
            <a:r>
              <a:t/>
            </a:r>
            <a:endParaRPr sz="1800"/>
          </a:p>
        </p:txBody>
      </p:sp>
      <p:pic>
        <p:nvPicPr>
          <p:cNvPr id="225" name="Google Shape;225;p36"/>
          <p:cNvPicPr preferRelativeResize="0"/>
          <p:nvPr/>
        </p:nvPicPr>
        <p:blipFill rotWithShape="1">
          <a:blip r:embed="rId3">
            <a:alphaModFix/>
          </a:blip>
          <a:srcRect b="9373" l="19465" r="20362" t="33818"/>
          <a:stretch/>
        </p:blipFill>
        <p:spPr>
          <a:xfrm>
            <a:off x="734037" y="943775"/>
            <a:ext cx="7675925" cy="39795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7"/>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31" name="Google Shape;231;p37"/>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7"/>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7"/>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7"/>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It can serve multiple purposes with enhancements according to needs.</a:t>
            </a:r>
            <a:endParaRPr b="0" sz="1400">
              <a:solidFill>
                <a:schemeClr val="lt1"/>
              </a:solidFill>
            </a:endParaRPr>
          </a:p>
        </p:txBody>
      </p:sp>
      <p:sp>
        <p:nvSpPr>
          <p:cNvPr id="235" name="Google Shape;235;p37"/>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Pick and place robot can be really helpful for old and disabled people.</a:t>
            </a:r>
            <a:endParaRPr sz="1400">
              <a:solidFill>
                <a:schemeClr val="lt1"/>
              </a:solidFill>
            </a:endParaRPr>
          </a:p>
        </p:txBody>
      </p:sp>
      <p:sp>
        <p:nvSpPr>
          <p:cNvPr id="236" name="Google Shape;236;p37"/>
          <p:cNvSpPr txBox="1"/>
          <p:nvPr>
            <p:ph type="title"/>
          </p:nvPr>
        </p:nvSpPr>
        <p:spPr>
          <a:xfrm>
            <a:off x="3286625" y="1988900"/>
            <a:ext cx="2481600" cy="20787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900"/>
              <a:t>The cost is estimated to be around Rs. 8000 and can be reduced further with enhancements.</a:t>
            </a:r>
            <a:endParaRPr b="0" sz="12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8"/>
          <p:cNvSpPr txBox="1"/>
          <p:nvPr>
            <p:ph type="title"/>
          </p:nvPr>
        </p:nvSpPr>
        <p:spPr>
          <a:xfrm>
            <a:off x="440425" y="654400"/>
            <a:ext cx="77880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42" name="Google Shape;242;p38"/>
          <p:cNvSpPr txBox="1"/>
          <p:nvPr>
            <p:ph idx="1" type="body"/>
          </p:nvPr>
        </p:nvSpPr>
        <p:spPr>
          <a:xfrm>
            <a:off x="440425" y="1289800"/>
            <a:ext cx="8291400" cy="33084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400">
                <a:highlight>
                  <a:srgbClr val="FFFFFF"/>
                </a:highlight>
                <a:latin typeface="Raleway SemiBold"/>
                <a:ea typeface="Raleway SemiBold"/>
                <a:cs typeface="Raleway SemiBold"/>
                <a:sym typeface="Raleway SemiBold"/>
              </a:rPr>
              <a:t>1.     S. Mohanavelan</a:t>
            </a:r>
            <a:r>
              <a:rPr baseline="30000" lang="en" sz="1400">
                <a:highlight>
                  <a:srgbClr val="FFFFFF"/>
                </a:highlight>
                <a:latin typeface="Raleway SemiBold"/>
                <a:ea typeface="Raleway SemiBold"/>
                <a:cs typeface="Raleway SemiBold"/>
                <a:sym typeface="Raleway SemiBold"/>
              </a:rPr>
              <a:t>1</a:t>
            </a:r>
            <a:r>
              <a:rPr lang="en" sz="1400">
                <a:highlight>
                  <a:srgbClr val="FFFFFF"/>
                </a:highlight>
                <a:latin typeface="Raleway SemiBold"/>
                <a:ea typeface="Raleway SemiBold"/>
                <a:cs typeface="Raleway SemiBold"/>
                <a:sym typeface="Raleway SemiBold"/>
              </a:rPr>
              <a:t> , M. Madhan Kumar</a:t>
            </a:r>
            <a:r>
              <a:rPr baseline="30000" lang="en" sz="1400">
                <a:highlight>
                  <a:srgbClr val="FFFFFF"/>
                </a:highlight>
                <a:latin typeface="Raleway SemiBold"/>
                <a:ea typeface="Raleway SemiBold"/>
                <a:cs typeface="Raleway SemiBold"/>
                <a:sym typeface="Raleway SemiBold"/>
              </a:rPr>
              <a:t>2</a:t>
            </a:r>
            <a:r>
              <a:rPr lang="en" sz="1400">
                <a:highlight>
                  <a:srgbClr val="FFFFFF"/>
                </a:highlight>
                <a:latin typeface="Raleway SemiBold"/>
                <a:ea typeface="Raleway SemiBold"/>
                <a:cs typeface="Raleway SemiBold"/>
                <a:sym typeface="Raleway SemiBold"/>
              </a:rPr>
              <a:t> , K. Mohanprabhu</a:t>
            </a:r>
            <a:r>
              <a:rPr baseline="30000" lang="en" sz="1400">
                <a:highlight>
                  <a:srgbClr val="FFFFFF"/>
                </a:highlight>
                <a:latin typeface="Raleway SemiBold"/>
                <a:ea typeface="Raleway SemiBold"/>
                <a:cs typeface="Raleway SemiBold"/>
                <a:sym typeface="Raleway SemiBold"/>
              </a:rPr>
              <a:t>3</a:t>
            </a:r>
            <a:r>
              <a:rPr lang="en" sz="1400">
                <a:highlight>
                  <a:srgbClr val="FFFFFF"/>
                </a:highlight>
                <a:latin typeface="Raleway SemiBold"/>
                <a:ea typeface="Raleway SemiBold"/>
                <a:cs typeface="Raleway SemiBold"/>
                <a:sym typeface="Raleway SemiBold"/>
              </a:rPr>
              <a:t> , M. Narendhiran</a:t>
            </a:r>
            <a:r>
              <a:rPr baseline="30000" lang="en" sz="1400">
                <a:highlight>
                  <a:srgbClr val="FFFFFF"/>
                </a:highlight>
                <a:latin typeface="Raleway SemiBold"/>
                <a:ea typeface="Raleway SemiBold"/>
                <a:cs typeface="Raleway SemiBold"/>
                <a:sym typeface="Raleway SemiBold"/>
              </a:rPr>
              <a:t>4</a:t>
            </a:r>
            <a:r>
              <a:rPr lang="en" sz="1400">
                <a:highlight>
                  <a:srgbClr val="FFFFFF"/>
                </a:highlight>
                <a:latin typeface="Raleway SemiBold"/>
                <a:ea typeface="Raleway SemiBold"/>
                <a:cs typeface="Raleway SemiBold"/>
                <a:sym typeface="Raleway SemiBold"/>
              </a:rPr>
              <a:t> , B. Om Adhavan</a:t>
            </a:r>
            <a:r>
              <a:rPr baseline="30000" lang="en" sz="1400">
                <a:highlight>
                  <a:srgbClr val="FFFFFF"/>
                </a:highlight>
                <a:latin typeface="Raleway SemiBold"/>
                <a:ea typeface="Raleway SemiBold"/>
                <a:cs typeface="Raleway SemiBold"/>
                <a:sym typeface="Raleway SemiBold"/>
              </a:rPr>
              <a:t>5  </a:t>
            </a:r>
            <a:r>
              <a:rPr lang="en" sz="1400">
                <a:highlight>
                  <a:srgbClr val="FFFFFF"/>
                </a:highlight>
                <a:latin typeface="Raleway SemiBold"/>
                <a:ea typeface="Raleway SemiBold"/>
                <a:cs typeface="Raleway SemiBold"/>
                <a:sym typeface="Raleway SemiBold"/>
              </a:rPr>
              <a:t>(2019) ‘Design and Analysis of Pick and Place Robot’ International Journal of Engineering Science and Computing, March 2019 Volume 9 Issue No.3</a:t>
            </a:r>
            <a:endParaRPr sz="14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400">
                <a:highlight>
                  <a:srgbClr val="FFFFFF"/>
                </a:highlight>
                <a:latin typeface="Raleway SemiBold"/>
                <a:ea typeface="Raleway SemiBold"/>
                <a:cs typeface="Raleway SemiBold"/>
                <a:sym typeface="Raleway SemiBold"/>
              </a:rPr>
              <a:t>2.     S. Sentil Kumar (2015) ‘Design of Pick and Place Robot’ International Journal of Advanced Research in Electrical, Electronics and Instrumentation Engineering Vol. 4, Issue 6, June 2015</a:t>
            </a:r>
            <a:endParaRPr sz="14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400">
                <a:highlight>
                  <a:srgbClr val="FFFFFF"/>
                </a:highlight>
                <a:latin typeface="Raleway SemiBold"/>
                <a:ea typeface="Raleway SemiBold"/>
                <a:cs typeface="Raleway SemiBold"/>
                <a:sym typeface="Raleway SemiBold"/>
              </a:rPr>
              <a:t>3.     R.Neeraja</a:t>
            </a:r>
            <a:r>
              <a:rPr baseline="30000" lang="en" sz="1400">
                <a:highlight>
                  <a:srgbClr val="FFFFFF"/>
                </a:highlight>
                <a:latin typeface="Raleway SemiBold"/>
                <a:ea typeface="Raleway SemiBold"/>
                <a:cs typeface="Raleway SemiBold"/>
                <a:sym typeface="Raleway SemiBold"/>
              </a:rPr>
              <a:t>1</a:t>
            </a:r>
            <a:r>
              <a:rPr lang="en" sz="1400">
                <a:highlight>
                  <a:srgbClr val="FFFFFF"/>
                </a:highlight>
                <a:latin typeface="Raleway SemiBold"/>
                <a:ea typeface="Raleway SemiBold"/>
                <a:cs typeface="Raleway SemiBold"/>
                <a:sym typeface="Raleway SemiBold"/>
              </a:rPr>
              <a:t>, Dr. Sanjay Dubey</a:t>
            </a:r>
            <a:r>
              <a:rPr baseline="30000" lang="en" sz="1400">
                <a:highlight>
                  <a:srgbClr val="FFFFFF"/>
                </a:highlight>
                <a:latin typeface="Raleway SemiBold"/>
                <a:ea typeface="Raleway SemiBold"/>
                <a:cs typeface="Raleway SemiBold"/>
                <a:sym typeface="Raleway SemiBold"/>
              </a:rPr>
              <a:t>2</a:t>
            </a:r>
            <a:r>
              <a:rPr lang="en" sz="1400">
                <a:highlight>
                  <a:srgbClr val="FFFFFF"/>
                </a:highlight>
                <a:latin typeface="Raleway SemiBold"/>
                <a:ea typeface="Raleway SemiBold"/>
                <a:cs typeface="Raleway SemiBold"/>
                <a:sym typeface="Raleway SemiBold"/>
              </a:rPr>
              <a:t>, S.B.Arya</a:t>
            </a:r>
            <a:r>
              <a:rPr baseline="30000" lang="en" sz="1400">
                <a:highlight>
                  <a:srgbClr val="FFFFFF"/>
                </a:highlight>
                <a:latin typeface="Raleway SemiBold"/>
                <a:ea typeface="Raleway SemiBold"/>
                <a:cs typeface="Raleway SemiBold"/>
                <a:sym typeface="Raleway SemiBold"/>
              </a:rPr>
              <a:t>3</a:t>
            </a:r>
            <a:r>
              <a:rPr lang="en" sz="1400">
                <a:highlight>
                  <a:srgbClr val="FFFFFF"/>
                </a:highlight>
                <a:latin typeface="Raleway SemiBold"/>
                <a:ea typeface="Raleway SemiBold"/>
                <a:cs typeface="Raleway SemiBold"/>
                <a:sym typeface="Raleway SemiBold"/>
              </a:rPr>
              <a:t>, Neeraj Moota</a:t>
            </a:r>
            <a:r>
              <a:rPr baseline="30000" lang="en" sz="1400">
                <a:highlight>
                  <a:srgbClr val="FFFFFF"/>
                </a:highlight>
                <a:latin typeface="Raleway SemiBold"/>
                <a:ea typeface="Raleway SemiBold"/>
                <a:cs typeface="Raleway SemiBold"/>
                <a:sym typeface="Raleway SemiBold"/>
              </a:rPr>
              <a:t>4 </a:t>
            </a:r>
            <a:r>
              <a:rPr lang="en" sz="1400">
                <a:highlight>
                  <a:srgbClr val="FFFFFF"/>
                </a:highlight>
                <a:latin typeface="Raleway SemiBold"/>
                <a:ea typeface="Raleway SemiBold"/>
                <a:cs typeface="Raleway SemiBold"/>
                <a:sym typeface="Raleway SemiBold"/>
              </a:rPr>
              <a:t>(2018) ‘</a:t>
            </a:r>
            <a:r>
              <a:rPr baseline="30000" lang="en" sz="1400">
                <a:highlight>
                  <a:srgbClr val="FFFFFF"/>
                </a:highlight>
                <a:latin typeface="Raleway SemiBold"/>
                <a:ea typeface="Raleway SemiBold"/>
                <a:cs typeface="Raleway SemiBold"/>
                <a:sym typeface="Raleway SemiBold"/>
              </a:rPr>
              <a:t> </a:t>
            </a:r>
            <a:r>
              <a:rPr lang="en" sz="1400">
                <a:highlight>
                  <a:srgbClr val="FFFFFF"/>
                </a:highlight>
                <a:latin typeface="Raleway SemiBold"/>
                <a:ea typeface="Raleway SemiBold"/>
                <a:cs typeface="Raleway SemiBold"/>
                <a:sym typeface="Raleway SemiBold"/>
              </a:rPr>
              <a:t>Implementation of Pick and Place Robot’ IJCRT | Volume 6, Issue 2 April 2018</a:t>
            </a:r>
            <a:endParaRPr sz="14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400">
                <a:highlight>
                  <a:srgbClr val="FFFFFF"/>
                </a:highlight>
                <a:latin typeface="Raleway SemiBold"/>
                <a:ea typeface="Raleway SemiBold"/>
                <a:cs typeface="Raleway SemiBold"/>
                <a:sym typeface="Raleway SemiBold"/>
              </a:rPr>
              <a:t>4.     Monsuru Abolade Adeagbo</a:t>
            </a:r>
            <a:r>
              <a:rPr baseline="30000" lang="en" sz="1400">
                <a:highlight>
                  <a:srgbClr val="FFFFFF"/>
                </a:highlight>
                <a:latin typeface="Raleway SemiBold"/>
                <a:ea typeface="Raleway SemiBold"/>
                <a:cs typeface="Raleway SemiBold"/>
                <a:sym typeface="Raleway SemiBold"/>
              </a:rPr>
              <a:t>1</a:t>
            </a:r>
            <a:r>
              <a:rPr lang="en" sz="1400">
                <a:highlight>
                  <a:srgbClr val="FFFFFF"/>
                </a:highlight>
                <a:latin typeface="Raleway SemiBold"/>
                <a:ea typeface="Raleway SemiBold"/>
                <a:cs typeface="Raleway SemiBold"/>
                <a:sym typeface="Raleway SemiBold"/>
              </a:rPr>
              <a:t> , Ifeoluwa David Solomon</a:t>
            </a:r>
            <a:r>
              <a:rPr baseline="30000" lang="en" sz="1400">
                <a:highlight>
                  <a:srgbClr val="FFFFFF"/>
                </a:highlight>
                <a:latin typeface="Raleway SemiBold"/>
                <a:ea typeface="Raleway SemiBold"/>
                <a:cs typeface="Raleway SemiBold"/>
                <a:sym typeface="Raleway SemiBold"/>
              </a:rPr>
              <a:t>2</a:t>
            </a:r>
            <a:r>
              <a:rPr lang="en" sz="1400">
                <a:highlight>
                  <a:srgbClr val="FFFFFF"/>
                </a:highlight>
                <a:latin typeface="Raleway SemiBold"/>
                <a:ea typeface="Raleway SemiBold"/>
                <a:cs typeface="Raleway SemiBold"/>
                <a:sym typeface="Raleway SemiBold"/>
              </a:rPr>
              <a:t> , Peter Olalekan Idowu</a:t>
            </a:r>
            <a:r>
              <a:rPr baseline="30000" lang="en" sz="1400">
                <a:highlight>
                  <a:srgbClr val="FFFFFF"/>
                </a:highlight>
                <a:latin typeface="Raleway SemiBold"/>
                <a:ea typeface="Raleway SemiBold"/>
                <a:cs typeface="Raleway SemiBold"/>
                <a:sym typeface="Raleway SemiBold"/>
              </a:rPr>
              <a:t>3</a:t>
            </a:r>
            <a:r>
              <a:rPr lang="en" sz="1400">
                <a:highlight>
                  <a:srgbClr val="FFFFFF"/>
                </a:highlight>
                <a:latin typeface="Raleway SemiBold"/>
                <a:ea typeface="Raleway SemiBold"/>
                <a:cs typeface="Raleway SemiBold"/>
                <a:sym typeface="Raleway SemiBold"/>
              </a:rPr>
              <a:t> , John Adedapo Ojo</a:t>
            </a:r>
            <a:r>
              <a:rPr baseline="30000" lang="en" sz="1400">
                <a:highlight>
                  <a:srgbClr val="FFFFFF"/>
                </a:highlight>
                <a:latin typeface="Raleway SemiBold"/>
                <a:ea typeface="Raleway SemiBold"/>
                <a:cs typeface="Raleway SemiBold"/>
                <a:sym typeface="Raleway SemiBold"/>
              </a:rPr>
              <a:t>4</a:t>
            </a:r>
            <a:r>
              <a:rPr lang="en" sz="1400">
                <a:highlight>
                  <a:srgbClr val="FFFFFF"/>
                </a:highlight>
                <a:latin typeface="Raleway SemiBold"/>
                <a:ea typeface="Raleway SemiBold"/>
                <a:cs typeface="Raleway SemiBold"/>
                <a:sym typeface="Raleway SemiBold"/>
              </a:rPr>
              <a:t> (2021) ‘Design and Fabrication of RF-Controlled Pick and Place Robotic Vehicle’ International Journal of Scientific Engineering and Science Volume 5, Issue 9, pp. 18-23, 2021.</a:t>
            </a:r>
            <a:endParaRPr sz="1400">
              <a:highlight>
                <a:srgbClr val="FFFFFF"/>
              </a:highlight>
              <a:latin typeface="Raleway SemiBold"/>
              <a:ea typeface="Raleway SemiBold"/>
              <a:cs typeface="Raleway SemiBold"/>
              <a:sym typeface="Raleway SemiBold"/>
            </a:endParaRPr>
          </a:p>
          <a:p>
            <a:pPr indent="0" lvl="0" marL="457200" rtl="0" algn="l">
              <a:spcBef>
                <a:spcPts val="1500"/>
              </a:spcBef>
              <a:spcAft>
                <a:spcPts val="1600"/>
              </a:spcAft>
              <a:buNone/>
            </a:pPr>
            <a:r>
              <a:t/>
            </a:r>
            <a:endParaRPr sz="16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9"/>
          <p:cNvSpPr txBox="1"/>
          <p:nvPr>
            <p:ph idx="1" type="body"/>
          </p:nvPr>
        </p:nvSpPr>
        <p:spPr>
          <a:xfrm>
            <a:off x="440425" y="503350"/>
            <a:ext cx="8291400" cy="4094700"/>
          </a:xfrm>
          <a:prstGeom prst="rect">
            <a:avLst/>
          </a:prstGeom>
        </p:spPr>
        <p:txBody>
          <a:bodyPr anchorCtr="0" anchor="t" bIns="91425" lIns="91425" spcFirstLastPara="1" rIns="91425" wrap="square" tIns="91425">
            <a:noAutofit/>
          </a:bodyPr>
          <a:lstStyle/>
          <a:p>
            <a:pPr indent="-228600" lvl="0" marL="457200" rtl="0" algn="just">
              <a:lnSpc>
                <a:spcPct val="115000"/>
              </a:lnSpc>
              <a:spcBef>
                <a:spcPts val="0"/>
              </a:spcBef>
              <a:spcAft>
                <a:spcPts val="0"/>
              </a:spcAft>
              <a:buNone/>
            </a:pPr>
            <a:r>
              <a:rPr lang="en" sz="1300">
                <a:highlight>
                  <a:srgbClr val="FFFFFF"/>
                </a:highlight>
                <a:latin typeface="Raleway SemiBold"/>
                <a:ea typeface="Raleway SemiBold"/>
                <a:cs typeface="Raleway SemiBold"/>
                <a:sym typeface="Raleway SemiBold"/>
              </a:rPr>
              <a:t>5.</a:t>
            </a:r>
            <a:r>
              <a:rPr lang="en" sz="1250">
                <a:highlight>
                  <a:srgbClr val="FFFFFF"/>
                </a:highlight>
                <a:latin typeface="Raleway SemiBold"/>
                <a:ea typeface="Raleway SemiBold"/>
                <a:cs typeface="Raleway SemiBold"/>
                <a:sym typeface="Raleway SemiBold"/>
              </a:rPr>
              <a:t>  Srinivasa Nayaka K R</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 Dr. Mallikarjuna.C (2021) ‘Development of Pick and Place Robot in Agriculture’ IJO -INTERNATIONAL JOURNAL OF MECHANICAL AND CIVIL ENGINEERING Volume 4| Issue 08| August | 2021</a:t>
            </a:r>
            <a:endParaRPr sz="125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None/>
            </a:pPr>
            <a:r>
              <a:rPr lang="en" sz="1250">
                <a:highlight>
                  <a:srgbClr val="FFFFFF"/>
                </a:highlight>
                <a:latin typeface="Raleway SemiBold"/>
                <a:ea typeface="Raleway SemiBold"/>
                <a:cs typeface="Raleway SemiBold"/>
                <a:sym typeface="Raleway SemiBold"/>
              </a:rPr>
              <a:t>6.     Muneera Altayeb</a:t>
            </a:r>
            <a:r>
              <a:rPr baseline="30000" lang="en" sz="1250">
                <a:highlight>
                  <a:srgbClr val="FFFFFF"/>
                </a:highlight>
                <a:latin typeface="Raleway SemiBold"/>
                <a:ea typeface="Raleway SemiBold"/>
                <a:cs typeface="Raleway SemiBold"/>
                <a:sym typeface="Raleway SemiBold"/>
              </a:rPr>
              <a:t>1 </a:t>
            </a:r>
            <a:r>
              <a:rPr lang="en" sz="1250">
                <a:highlight>
                  <a:srgbClr val="FFFFFF"/>
                </a:highlight>
                <a:latin typeface="Raleway SemiBold"/>
                <a:ea typeface="Raleway SemiBold"/>
                <a:cs typeface="Raleway SemiBold"/>
                <a:sym typeface="Raleway SemiBold"/>
              </a:rPr>
              <a:t>, Amani Al-Ghraibah</a:t>
            </a:r>
            <a:r>
              <a:rPr baseline="30000" lang="en" sz="1250">
                <a:highlight>
                  <a:srgbClr val="FFFFFF"/>
                </a:highlight>
                <a:latin typeface="Raleway SemiBold"/>
                <a:ea typeface="Raleway SemiBold"/>
                <a:cs typeface="Raleway SemiBold"/>
                <a:sym typeface="Raleway SemiBold"/>
              </a:rPr>
              <a:t>2 </a:t>
            </a:r>
            <a:r>
              <a:rPr lang="en" sz="1250">
                <a:highlight>
                  <a:srgbClr val="FFFFFF"/>
                </a:highlight>
                <a:latin typeface="Raleway SemiBold"/>
                <a:ea typeface="Raleway SemiBold"/>
                <a:cs typeface="Raleway SemiBold"/>
                <a:sym typeface="Raleway SemiBold"/>
              </a:rPr>
              <a:t>(2022) ‘Voice controlled Camera Assisted Pick and Place Robot Using Raspberry Pi’ Indonesian Journal of Electrical Engineering and Informatics (IJEEI) Vol. 10, No. 1, March 2022, pp. 51~59</a:t>
            </a:r>
            <a:endParaRPr sz="125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None/>
            </a:pPr>
            <a:r>
              <a:rPr lang="en" sz="1250">
                <a:highlight>
                  <a:srgbClr val="FFFFFF"/>
                </a:highlight>
                <a:latin typeface="Raleway SemiBold"/>
                <a:ea typeface="Raleway SemiBold"/>
                <a:cs typeface="Raleway SemiBold"/>
                <a:sym typeface="Raleway SemiBold"/>
              </a:rPr>
              <a:t>7.     Arpit Sharma</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 Reetesh Verma</a:t>
            </a:r>
            <a:r>
              <a:rPr baseline="30000" lang="en" sz="1250">
                <a:highlight>
                  <a:srgbClr val="FFFFFF"/>
                </a:highlight>
                <a:latin typeface="Raleway SemiBold"/>
                <a:ea typeface="Raleway SemiBold"/>
                <a:cs typeface="Raleway SemiBold"/>
                <a:sym typeface="Raleway SemiBold"/>
              </a:rPr>
              <a:t>2</a:t>
            </a:r>
            <a:r>
              <a:rPr lang="en" sz="1250">
                <a:highlight>
                  <a:srgbClr val="FFFFFF"/>
                </a:highlight>
                <a:latin typeface="Raleway SemiBold"/>
                <a:ea typeface="Raleway SemiBold"/>
                <a:cs typeface="Raleway SemiBold"/>
                <a:sym typeface="Raleway SemiBold"/>
              </a:rPr>
              <a:t> , Saurabh Gupta</a:t>
            </a:r>
            <a:r>
              <a:rPr baseline="30000" lang="en" sz="1250">
                <a:highlight>
                  <a:srgbClr val="FFFFFF"/>
                </a:highlight>
                <a:latin typeface="Raleway SemiBold"/>
                <a:ea typeface="Raleway SemiBold"/>
                <a:cs typeface="Raleway SemiBold"/>
                <a:sym typeface="Raleway SemiBold"/>
              </a:rPr>
              <a:t>3</a:t>
            </a:r>
            <a:r>
              <a:rPr lang="en" sz="1250">
                <a:highlight>
                  <a:srgbClr val="FFFFFF"/>
                </a:highlight>
                <a:latin typeface="Raleway SemiBold"/>
                <a:ea typeface="Raleway SemiBold"/>
                <a:cs typeface="Raleway SemiBold"/>
                <a:sym typeface="Raleway SemiBold"/>
              </a:rPr>
              <a:t> and Sukhdeep Kaur Bhatia</a:t>
            </a:r>
            <a:r>
              <a:rPr baseline="30000" lang="en" sz="1250">
                <a:highlight>
                  <a:srgbClr val="FFFFFF"/>
                </a:highlight>
                <a:latin typeface="Raleway SemiBold"/>
                <a:ea typeface="Raleway SemiBold"/>
                <a:cs typeface="Raleway SemiBold"/>
                <a:sym typeface="Raleway SemiBold"/>
              </a:rPr>
              <a:t>4</a:t>
            </a:r>
            <a:r>
              <a:rPr lang="en" sz="1250">
                <a:highlight>
                  <a:srgbClr val="FFFFFF"/>
                </a:highlight>
                <a:latin typeface="Raleway SemiBold"/>
                <a:ea typeface="Raleway SemiBold"/>
                <a:cs typeface="Raleway SemiBold"/>
                <a:sym typeface="Raleway SemiBold"/>
              </a:rPr>
              <a:t> (2014) ‘Android Phone Controlled Robot Using Bluetooth’ International Journal of Electronic and Electrical Engineering. ISSN 0974-2174, Volume 7, Number 5 (2014), pp. 443-448</a:t>
            </a:r>
            <a:endParaRPr sz="125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None/>
            </a:pPr>
            <a:r>
              <a:rPr lang="en" sz="1250">
                <a:highlight>
                  <a:srgbClr val="FFFFFF"/>
                </a:highlight>
                <a:latin typeface="Raleway SemiBold"/>
                <a:ea typeface="Raleway SemiBold"/>
                <a:cs typeface="Raleway SemiBold"/>
                <a:sym typeface="Raleway SemiBold"/>
              </a:rPr>
              <a:t>8.     Luv Sharma</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Nidhi Mahawar</a:t>
            </a:r>
            <a:r>
              <a:rPr baseline="30000" lang="en" sz="1250">
                <a:highlight>
                  <a:srgbClr val="FFFFFF"/>
                </a:highlight>
                <a:latin typeface="Raleway SemiBold"/>
                <a:ea typeface="Raleway SemiBold"/>
                <a:cs typeface="Raleway SemiBold"/>
                <a:sym typeface="Raleway SemiBold"/>
              </a:rPr>
              <a:t>2</a:t>
            </a:r>
            <a:r>
              <a:rPr lang="en" sz="1250">
                <a:highlight>
                  <a:srgbClr val="FFFFFF"/>
                </a:highlight>
                <a:latin typeface="Raleway SemiBold"/>
                <a:ea typeface="Raleway SemiBold"/>
                <a:cs typeface="Raleway SemiBold"/>
                <a:sym typeface="Raleway SemiBold"/>
              </a:rPr>
              <a:t>, Nikita Meena</a:t>
            </a:r>
            <a:r>
              <a:rPr baseline="30000" lang="en" sz="1250">
                <a:highlight>
                  <a:srgbClr val="FFFFFF"/>
                </a:highlight>
                <a:latin typeface="Raleway SemiBold"/>
                <a:ea typeface="Raleway SemiBold"/>
                <a:cs typeface="Raleway SemiBold"/>
                <a:sym typeface="Raleway SemiBold"/>
              </a:rPr>
              <a:t>3</a:t>
            </a:r>
            <a:r>
              <a:rPr lang="en" sz="1250">
                <a:highlight>
                  <a:srgbClr val="FFFFFF"/>
                </a:highlight>
                <a:latin typeface="Raleway SemiBold"/>
                <a:ea typeface="Raleway SemiBold"/>
                <a:cs typeface="Raleway SemiBold"/>
                <a:sym typeface="Raleway SemiBold"/>
              </a:rPr>
              <a:t>, Nikhil Chopra</a:t>
            </a:r>
            <a:r>
              <a:rPr baseline="30000" lang="en" sz="1250">
                <a:highlight>
                  <a:srgbClr val="FFFFFF"/>
                </a:highlight>
                <a:latin typeface="Raleway SemiBold"/>
                <a:ea typeface="Raleway SemiBold"/>
                <a:cs typeface="Raleway SemiBold"/>
                <a:sym typeface="Raleway SemiBold"/>
              </a:rPr>
              <a:t>4</a:t>
            </a:r>
            <a:r>
              <a:rPr lang="en" sz="1250">
                <a:highlight>
                  <a:srgbClr val="FFFFFF"/>
                </a:highlight>
                <a:latin typeface="Raleway SemiBold"/>
                <a:ea typeface="Raleway SemiBold"/>
                <a:cs typeface="Raleway SemiBold"/>
                <a:sym typeface="Raleway SemiBold"/>
              </a:rPr>
              <a:t>, Ajay Bhardwaj</a:t>
            </a:r>
            <a:r>
              <a:rPr baseline="30000" lang="en" sz="1250">
                <a:highlight>
                  <a:srgbClr val="FFFFFF"/>
                </a:highlight>
                <a:latin typeface="Raleway SemiBold"/>
                <a:ea typeface="Raleway SemiBold"/>
                <a:cs typeface="Raleway SemiBold"/>
                <a:sym typeface="Raleway SemiBold"/>
              </a:rPr>
              <a:t>5</a:t>
            </a:r>
            <a:r>
              <a:rPr lang="en" sz="1250">
                <a:highlight>
                  <a:srgbClr val="FFFFFF"/>
                </a:highlight>
                <a:latin typeface="Raleway SemiBold"/>
                <a:ea typeface="Raleway SemiBold"/>
                <a:cs typeface="Raleway SemiBold"/>
                <a:sym typeface="Raleway SemiBold"/>
              </a:rPr>
              <a:t>, Abhishek Gupta</a:t>
            </a:r>
            <a:r>
              <a:rPr baseline="30000" lang="en" sz="1250">
                <a:highlight>
                  <a:srgbClr val="FFFFFF"/>
                </a:highlight>
                <a:latin typeface="Raleway SemiBold"/>
                <a:ea typeface="Raleway SemiBold"/>
                <a:cs typeface="Raleway SemiBold"/>
                <a:sym typeface="Raleway SemiBold"/>
              </a:rPr>
              <a:t>6</a:t>
            </a:r>
            <a:r>
              <a:rPr lang="en" sz="1250">
                <a:highlight>
                  <a:srgbClr val="FFFFFF"/>
                </a:highlight>
                <a:latin typeface="Raleway SemiBold"/>
                <a:ea typeface="Raleway SemiBold"/>
                <a:cs typeface="Raleway SemiBold"/>
                <a:sym typeface="Raleway SemiBold"/>
              </a:rPr>
              <a:t> (2022) ‘ANDROID PHONE CONTROLLED BLUETOOTH ROBOTIC VEHICLE’ International Research Journal of Modernization in Engineering Technology and Science Volume:04/Issue:05/May-2022</a:t>
            </a:r>
            <a:endParaRPr sz="125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None/>
            </a:pPr>
            <a:r>
              <a:rPr lang="en" sz="1250">
                <a:highlight>
                  <a:srgbClr val="FFFFFF"/>
                </a:highlight>
                <a:latin typeface="Raleway SemiBold"/>
                <a:ea typeface="Raleway SemiBold"/>
                <a:cs typeface="Raleway SemiBold"/>
                <a:sym typeface="Raleway SemiBold"/>
              </a:rPr>
              <a:t>9.     CHING-CHANG WONG </a:t>
            </a:r>
            <a:r>
              <a:rPr baseline="30000" lang="en" sz="1250">
                <a:highlight>
                  <a:srgbClr val="FFFFFF"/>
                </a:highlight>
                <a:latin typeface="Raleway SemiBold"/>
                <a:ea typeface="Raleway SemiBold"/>
                <a:cs typeface="Raleway SemiBold"/>
                <a:sym typeface="Raleway SemiBold"/>
              </a:rPr>
              <a:t>1,2</a:t>
            </a:r>
            <a:r>
              <a:rPr lang="en" sz="1250">
                <a:highlight>
                  <a:srgbClr val="FFFFFF"/>
                </a:highlight>
                <a:latin typeface="Raleway SemiBold"/>
                <a:ea typeface="Raleway SemiBold"/>
                <a:cs typeface="Raleway SemiBold"/>
                <a:sym typeface="Raleway SemiBold"/>
              </a:rPr>
              <a:t>, CHI-YI TSAI </a:t>
            </a:r>
            <a:r>
              <a:rPr baseline="30000" lang="en" sz="1250">
                <a:highlight>
                  <a:srgbClr val="FFFFFF"/>
                </a:highlight>
                <a:latin typeface="Raleway SemiBold"/>
                <a:ea typeface="Raleway SemiBold"/>
                <a:cs typeface="Raleway SemiBold"/>
                <a:sym typeface="Raleway SemiBold"/>
              </a:rPr>
              <a:t>1,2</a:t>
            </a:r>
            <a:r>
              <a:rPr lang="en" sz="1250">
                <a:highlight>
                  <a:srgbClr val="FFFFFF"/>
                </a:highlight>
                <a:latin typeface="Raleway SemiBold"/>
                <a:ea typeface="Raleway SemiBold"/>
                <a:cs typeface="Raleway SemiBold"/>
                <a:sym typeface="Raleway SemiBold"/>
              </a:rPr>
              <a:t>, (Senior Member, IEEE), REN-JIE CHEN</a:t>
            </a:r>
            <a:r>
              <a:rPr baseline="30000" lang="en" sz="1250">
                <a:highlight>
                  <a:srgbClr val="FFFFFF"/>
                </a:highlight>
                <a:latin typeface="Raleway SemiBold"/>
                <a:ea typeface="Raleway SemiBold"/>
                <a:cs typeface="Raleway SemiBold"/>
                <a:sym typeface="Raleway SemiBold"/>
              </a:rPr>
              <a:t>2</a:t>
            </a:r>
            <a:r>
              <a:rPr lang="en" sz="1250">
                <a:highlight>
                  <a:srgbClr val="FFFFFF"/>
                </a:highlight>
                <a:latin typeface="Raleway SemiBold"/>
                <a:ea typeface="Raleway SemiBold"/>
                <a:cs typeface="Raleway SemiBold"/>
                <a:sym typeface="Raleway SemiBold"/>
              </a:rPr>
              <a:t> , SHAO-YU CHIEN</a:t>
            </a:r>
            <a:r>
              <a:rPr baseline="30000" lang="en" sz="1250">
                <a:highlight>
                  <a:srgbClr val="FFFFFF"/>
                </a:highlight>
                <a:latin typeface="Raleway SemiBold"/>
                <a:ea typeface="Raleway SemiBold"/>
                <a:cs typeface="Raleway SemiBold"/>
                <a:sym typeface="Raleway SemiBold"/>
              </a:rPr>
              <a:t> 2 </a:t>
            </a:r>
            <a:r>
              <a:rPr lang="en" sz="1250">
                <a:highlight>
                  <a:srgbClr val="FFFFFF"/>
                </a:highlight>
                <a:latin typeface="Raleway SemiBold"/>
                <a:ea typeface="Raleway SemiBold"/>
                <a:cs typeface="Raleway SemiBold"/>
                <a:sym typeface="Raleway SemiBold"/>
              </a:rPr>
              <a:t>, YI-HE YANG </a:t>
            </a:r>
            <a:r>
              <a:rPr baseline="30000" lang="en" sz="1250">
                <a:highlight>
                  <a:srgbClr val="FFFFFF"/>
                </a:highlight>
                <a:latin typeface="Raleway SemiBold"/>
                <a:ea typeface="Raleway SemiBold"/>
                <a:cs typeface="Raleway SemiBold"/>
                <a:sym typeface="Raleway SemiBold"/>
              </a:rPr>
              <a:t>2</a:t>
            </a:r>
            <a:r>
              <a:rPr lang="en" sz="1250">
                <a:highlight>
                  <a:srgbClr val="FFFFFF"/>
                </a:highlight>
                <a:latin typeface="Raleway SemiBold"/>
                <a:ea typeface="Raleway SemiBold"/>
                <a:cs typeface="Raleway SemiBold"/>
                <a:sym typeface="Raleway SemiBold"/>
              </a:rPr>
              <a:t> , SHANG-WEN WONG </a:t>
            </a:r>
            <a:r>
              <a:rPr baseline="30000" lang="en" sz="1250">
                <a:highlight>
                  <a:srgbClr val="FFFFFF"/>
                </a:highlight>
                <a:latin typeface="Raleway SemiBold"/>
                <a:ea typeface="Raleway SemiBold"/>
                <a:cs typeface="Raleway SemiBold"/>
                <a:sym typeface="Raleway SemiBold"/>
              </a:rPr>
              <a:t>2</a:t>
            </a:r>
            <a:r>
              <a:rPr lang="en" sz="1250">
                <a:highlight>
                  <a:srgbClr val="FFFFFF"/>
                </a:highlight>
                <a:latin typeface="Raleway SemiBold"/>
                <a:ea typeface="Raleway SemiBold"/>
                <a:cs typeface="Raleway SemiBold"/>
                <a:sym typeface="Raleway SemiBold"/>
              </a:rPr>
              <a:t> , AND CHUN-AN YEH </a:t>
            </a:r>
            <a:r>
              <a:rPr baseline="30000" lang="en" sz="1250">
                <a:highlight>
                  <a:srgbClr val="FFFFFF"/>
                </a:highlight>
                <a:latin typeface="Raleway SemiBold"/>
                <a:ea typeface="Raleway SemiBold"/>
                <a:cs typeface="Raleway SemiBold"/>
                <a:sym typeface="Raleway SemiBold"/>
              </a:rPr>
              <a:t>2 </a:t>
            </a:r>
            <a:r>
              <a:rPr lang="en" sz="1250">
                <a:highlight>
                  <a:srgbClr val="FFFFFF"/>
                </a:highlight>
                <a:latin typeface="Raleway SemiBold"/>
                <a:ea typeface="Raleway SemiBold"/>
                <a:cs typeface="Raleway SemiBold"/>
                <a:sym typeface="Raleway SemiBold"/>
              </a:rPr>
              <a:t>(2022) ‘Generic Development of Bin Pick-and-Place System Based on Robot Operating System’ IEEE VOLUME 10, 2022</a:t>
            </a:r>
            <a:endParaRPr sz="125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Clr>
                <a:schemeClr val="dk2"/>
              </a:buClr>
              <a:buSzPts val="1100"/>
              <a:buFont typeface="Arial"/>
              <a:buNone/>
            </a:pPr>
            <a:r>
              <a:t/>
            </a:r>
            <a:endParaRPr sz="1100">
              <a:highlight>
                <a:srgbClr val="FFFFFF"/>
              </a:highlight>
              <a:latin typeface="Arial"/>
              <a:ea typeface="Arial"/>
              <a:cs typeface="Arial"/>
              <a:sym typeface="Arial"/>
            </a:endParaRPr>
          </a:p>
          <a:p>
            <a:pPr indent="0" lvl="0" marL="0" rtl="0" algn="l">
              <a:spcBef>
                <a:spcPts val="1500"/>
              </a:spcBef>
              <a:spcAft>
                <a:spcPts val="16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0"/>
          <p:cNvSpPr txBox="1"/>
          <p:nvPr>
            <p:ph idx="1" type="body"/>
          </p:nvPr>
        </p:nvSpPr>
        <p:spPr>
          <a:xfrm>
            <a:off x="440421" y="597725"/>
            <a:ext cx="8291400" cy="4000500"/>
          </a:xfrm>
          <a:prstGeom prst="rect">
            <a:avLst/>
          </a:prstGeom>
        </p:spPr>
        <p:txBody>
          <a:bodyPr anchorCtr="0" anchor="t" bIns="91425" lIns="91425" spcFirstLastPara="1" rIns="91425" wrap="square" tIns="91425">
            <a:noAutofit/>
          </a:bodyPr>
          <a:lstStyle/>
          <a:p>
            <a:pPr indent="-228600" lvl="0" marL="457200" rtl="0" algn="just">
              <a:lnSpc>
                <a:spcPct val="115000"/>
              </a:lnSpc>
              <a:spcBef>
                <a:spcPts val="0"/>
              </a:spcBef>
              <a:spcAft>
                <a:spcPts val="0"/>
              </a:spcAft>
              <a:buClr>
                <a:schemeClr val="dk2"/>
              </a:buClr>
              <a:buSzPts val="1100"/>
              <a:buFont typeface="Arial"/>
              <a:buNone/>
            </a:pPr>
            <a:r>
              <a:rPr lang="en" sz="1250">
                <a:highlight>
                  <a:srgbClr val="FFFFFF"/>
                </a:highlight>
                <a:latin typeface="Raleway SemiBold"/>
                <a:ea typeface="Raleway SemiBold"/>
                <a:cs typeface="Raleway SemiBold"/>
                <a:sym typeface="Raleway SemiBold"/>
              </a:rPr>
              <a:t>10.     Mohammadibrahim Korti</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 Girish B. Shettar</a:t>
            </a:r>
            <a:r>
              <a:rPr baseline="30000" lang="en" sz="1250">
                <a:highlight>
                  <a:srgbClr val="FFFFFF"/>
                </a:highlight>
                <a:latin typeface="Raleway SemiBold"/>
                <a:ea typeface="Raleway SemiBold"/>
                <a:cs typeface="Raleway SemiBold"/>
                <a:sym typeface="Raleway SemiBold"/>
              </a:rPr>
              <a:t>2</a:t>
            </a:r>
            <a:r>
              <a:rPr lang="en" sz="1250">
                <a:highlight>
                  <a:srgbClr val="FFFFFF"/>
                </a:highlight>
                <a:latin typeface="Raleway SemiBold"/>
                <a:ea typeface="Raleway SemiBold"/>
                <a:cs typeface="Raleway SemiBold"/>
                <a:sym typeface="Raleway SemiBold"/>
              </a:rPr>
              <a:t> , Ganga A Hadagali</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 Shashidhar Shettar</a:t>
            </a:r>
            <a:r>
              <a:rPr baseline="30000" lang="en" sz="1250">
                <a:highlight>
                  <a:srgbClr val="FFFFFF"/>
                </a:highlight>
                <a:latin typeface="Raleway SemiBold"/>
                <a:ea typeface="Raleway SemiBold"/>
                <a:cs typeface="Raleway SemiBold"/>
                <a:sym typeface="Raleway SemiBold"/>
              </a:rPr>
              <a:t>3</a:t>
            </a:r>
            <a:r>
              <a:rPr lang="en" sz="1250">
                <a:highlight>
                  <a:srgbClr val="FFFFFF"/>
                </a:highlight>
                <a:latin typeface="Raleway SemiBold"/>
                <a:ea typeface="Raleway SemiBold"/>
                <a:cs typeface="Raleway SemiBold"/>
                <a:sym typeface="Raleway SemiBold"/>
              </a:rPr>
              <a:t> , Shailesh Shettar</a:t>
            </a:r>
            <a:r>
              <a:rPr baseline="30000" lang="en" sz="1250">
                <a:highlight>
                  <a:srgbClr val="FFFFFF"/>
                </a:highlight>
                <a:latin typeface="Raleway SemiBold"/>
                <a:ea typeface="Raleway SemiBold"/>
                <a:cs typeface="Raleway SemiBold"/>
                <a:sym typeface="Raleway SemiBold"/>
              </a:rPr>
              <a:t>3</a:t>
            </a:r>
            <a:r>
              <a:rPr lang="en" sz="1250">
                <a:highlight>
                  <a:srgbClr val="FFFFFF"/>
                </a:highlight>
                <a:latin typeface="Raleway SemiBold"/>
                <a:ea typeface="Raleway SemiBold"/>
                <a:cs typeface="Raleway SemiBold"/>
                <a:sym typeface="Raleway SemiBold"/>
              </a:rPr>
              <a:t> (2022) ‘Voice-based direction control of a robotic vehicle through User commands’ International Research Journal on Advanced Science Hub 2582-4376 Vol. 04, Issue 03 March 2022</a:t>
            </a:r>
            <a:endParaRPr sz="125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Clr>
                <a:schemeClr val="dk2"/>
              </a:buClr>
              <a:buSzPts val="1100"/>
              <a:buFont typeface="Arial"/>
              <a:buNone/>
            </a:pPr>
            <a:r>
              <a:rPr lang="en" sz="1250">
                <a:highlight>
                  <a:srgbClr val="FFFFFF"/>
                </a:highlight>
                <a:latin typeface="Raleway SemiBold"/>
                <a:ea typeface="Raleway SemiBold"/>
                <a:cs typeface="Raleway SemiBold"/>
                <a:sym typeface="Raleway SemiBold"/>
              </a:rPr>
              <a:t>11.     </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B.O.Omijeh and </a:t>
            </a:r>
            <a:r>
              <a:rPr baseline="30000" lang="en" sz="1250">
                <a:highlight>
                  <a:srgbClr val="FFFFFF"/>
                </a:highlight>
                <a:latin typeface="Raleway SemiBold"/>
                <a:ea typeface="Raleway SemiBold"/>
                <a:cs typeface="Raleway SemiBold"/>
                <a:sym typeface="Raleway SemiBold"/>
              </a:rPr>
              <a:t>2</a:t>
            </a:r>
            <a:r>
              <a:rPr lang="en" sz="1250">
                <a:highlight>
                  <a:srgbClr val="FFFFFF"/>
                </a:highlight>
                <a:latin typeface="Raleway SemiBold"/>
                <a:ea typeface="Raleway SemiBold"/>
                <a:cs typeface="Raleway SemiBold"/>
                <a:sym typeface="Raleway SemiBold"/>
              </a:rPr>
              <a:t>R.Uhunmwangho (2014) ‘Design Analysis of a Remote Controlled “Pick and Place” Robotic Vehicle’ International Journal of Engineering Research and Development e-ISSN: 2278-067X, p-ISSN: 2278-800X, www.ijerd.com Volume 10, Issue 5 (May 2014), PP.57-68</a:t>
            </a:r>
            <a:endParaRPr sz="125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Clr>
                <a:schemeClr val="dk2"/>
              </a:buClr>
              <a:buSzPts val="1100"/>
              <a:buFont typeface="Arial"/>
              <a:buNone/>
            </a:pPr>
            <a:r>
              <a:rPr lang="en" sz="1250">
                <a:highlight>
                  <a:srgbClr val="FFFFFF"/>
                </a:highlight>
                <a:latin typeface="Raleway SemiBold"/>
                <a:ea typeface="Raleway SemiBold"/>
                <a:cs typeface="Raleway SemiBold"/>
                <a:sym typeface="Raleway SemiBold"/>
              </a:rPr>
              <a:t>12.     R.VAIRAVAN</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S.AJITH KUMAR</a:t>
            </a:r>
            <a:r>
              <a:rPr baseline="30000" lang="en" sz="1250">
                <a:highlight>
                  <a:srgbClr val="FFFFFF"/>
                </a:highlight>
                <a:latin typeface="Raleway SemiBold"/>
                <a:ea typeface="Raleway SemiBold"/>
                <a:cs typeface="Raleway SemiBold"/>
                <a:sym typeface="Raleway SemiBold"/>
              </a:rPr>
              <a:t>[2]</a:t>
            </a:r>
            <a:r>
              <a:rPr lang="en" sz="1250">
                <a:highlight>
                  <a:srgbClr val="FFFFFF"/>
                </a:highlight>
                <a:latin typeface="Raleway SemiBold"/>
                <a:ea typeface="Raleway SemiBold"/>
                <a:cs typeface="Raleway SemiBold"/>
                <a:sym typeface="Raleway SemiBold"/>
              </a:rPr>
              <a:t>, L.SHABIN ASHIFF</a:t>
            </a:r>
            <a:r>
              <a:rPr baseline="30000" lang="en" sz="1250">
                <a:highlight>
                  <a:srgbClr val="FFFFFF"/>
                </a:highlight>
                <a:latin typeface="Raleway SemiBold"/>
                <a:ea typeface="Raleway SemiBold"/>
                <a:cs typeface="Raleway SemiBold"/>
                <a:sym typeface="Raleway SemiBold"/>
              </a:rPr>
              <a:t>[3] </a:t>
            </a:r>
            <a:r>
              <a:rPr lang="en" sz="1250">
                <a:highlight>
                  <a:srgbClr val="FFFFFF"/>
                </a:highlight>
                <a:latin typeface="Raleway SemiBold"/>
                <a:ea typeface="Raleway SemiBold"/>
                <a:cs typeface="Raleway SemiBold"/>
                <a:sym typeface="Raleway SemiBold"/>
              </a:rPr>
              <a:t>, C.GODWIN JOSE </a:t>
            </a:r>
            <a:r>
              <a:rPr baseline="30000" lang="en" sz="1250">
                <a:highlight>
                  <a:srgbClr val="FFFFFF"/>
                </a:highlight>
                <a:latin typeface="Raleway SemiBold"/>
                <a:ea typeface="Raleway SemiBold"/>
                <a:cs typeface="Raleway SemiBold"/>
                <a:sym typeface="Raleway SemiBold"/>
              </a:rPr>
              <a:t>[4] </a:t>
            </a:r>
            <a:r>
              <a:rPr lang="en" sz="1250">
                <a:highlight>
                  <a:srgbClr val="FFFFFF"/>
                </a:highlight>
                <a:latin typeface="Raleway SemiBold"/>
                <a:ea typeface="Raleway SemiBold"/>
                <a:cs typeface="Raleway SemiBold"/>
                <a:sym typeface="Raleway SemiBold"/>
              </a:rPr>
              <a:t>(2022) ‘OBSTACLE AVOIDANCE ROBOTIC VEHICLE USING ULTRASONIC SENSOR, ARDUINO CONTROLLER’ International Research Journal of Engineering and Technology (IRJET) Volume: 05 Issue: 02 | Feb-2018</a:t>
            </a:r>
            <a:endParaRPr sz="125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Clr>
                <a:schemeClr val="dk2"/>
              </a:buClr>
              <a:buSzPts val="1100"/>
              <a:buFont typeface="Arial"/>
              <a:buNone/>
            </a:pPr>
            <a:r>
              <a:rPr lang="en" sz="1250">
                <a:highlight>
                  <a:srgbClr val="FFFFFF"/>
                </a:highlight>
                <a:latin typeface="Raleway SemiBold"/>
                <a:ea typeface="Raleway SemiBold"/>
                <a:cs typeface="Raleway SemiBold"/>
                <a:sym typeface="Raleway SemiBold"/>
              </a:rPr>
              <a:t>13.     Meenakshi Prabhakar</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 Valenteena Paulraj</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 Dhusyant Arumukam Karthi Kannappan</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 Joshuva Arockia Dhanraj</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 Deenadayalan Ganapathy</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(2021) ‘Remote Controlled Pick and Place Robot’ IOP Conference Series: Materials Science and Engineering 2021</a:t>
            </a:r>
            <a:endParaRPr sz="125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Clr>
                <a:schemeClr val="dk2"/>
              </a:buClr>
              <a:buSzPts val="1100"/>
              <a:buFont typeface="Arial"/>
              <a:buNone/>
            </a:pPr>
            <a:r>
              <a:rPr lang="en" sz="1250">
                <a:highlight>
                  <a:srgbClr val="FFFFFF"/>
                </a:highlight>
                <a:latin typeface="Raleway SemiBold"/>
                <a:ea typeface="Raleway SemiBold"/>
                <a:cs typeface="Raleway SemiBold"/>
                <a:sym typeface="Raleway SemiBold"/>
              </a:rPr>
              <a:t>14.     Rajashekar K</a:t>
            </a:r>
            <a:r>
              <a:rPr baseline="30000" lang="en" sz="1250">
                <a:highlight>
                  <a:srgbClr val="FFFFFF"/>
                </a:highlight>
                <a:latin typeface="Raleway SemiBold"/>
                <a:ea typeface="Raleway SemiBold"/>
                <a:cs typeface="Raleway SemiBold"/>
                <a:sym typeface="Raleway SemiBold"/>
              </a:rPr>
              <a:t>1</a:t>
            </a:r>
            <a:r>
              <a:rPr lang="en" sz="1250">
                <a:highlight>
                  <a:srgbClr val="FFFFFF"/>
                </a:highlight>
                <a:latin typeface="Raleway SemiBold"/>
                <a:ea typeface="Raleway SemiBold"/>
                <a:cs typeface="Raleway SemiBold"/>
                <a:sym typeface="Raleway SemiBold"/>
              </a:rPr>
              <a:t> , Hanumantha Reddy</a:t>
            </a:r>
            <a:r>
              <a:rPr baseline="30000" lang="en" sz="1250">
                <a:highlight>
                  <a:srgbClr val="FFFFFF"/>
                </a:highlight>
                <a:latin typeface="Raleway SemiBold"/>
                <a:ea typeface="Raleway SemiBold"/>
                <a:cs typeface="Raleway SemiBold"/>
                <a:sym typeface="Raleway SemiBold"/>
              </a:rPr>
              <a:t>2</a:t>
            </a:r>
            <a:r>
              <a:rPr lang="en" sz="1250">
                <a:highlight>
                  <a:srgbClr val="FFFFFF"/>
                </a:highlight>
                <a:latin typeface="Raleway SemiBold"/>
                <a:ea typeface="Raleway SemiBold"/>
                <a:cs typeface="Raleway SemiBold"/>
                <a:sym typeface="Raleway SemiBold"/>
              </a:rPr>
              <a:t> , Ruksar Begum T K</a:t>
            </a:r>
            <a:r>
              <a:rPr baseline="30000" lang="en" sz="1250">
                <a:highlight>
                  <a:srgbClr val="FFFFFF"/>
                </a:highlight>
                <a:latin typeface="Raleway SemiBold"/>
                <a:ea typeface="Raleway SemiBold"/>
                <a:cs typeface="Raleway SemiBold"/>
                <a:sym typeface="Raleway SemiBold"/>
              </a:rPr>
              <a:t>3</a:t>
            </a:r>
            <a:r>
              <a:rPr lang="en" sz="1250">
                <a:highlight>
                  <a:srgbClr val="FFFFFF"/>
                </a:highlight>
                <a:latin typeface="Raleway SemiBold"/>
                <a:ea typeface="Raleway SemiBold"/>
                <a:cs typeface="Raleway SemiBold"/>
                <a:sym typeface="Raleway SemiBold"/>
              </a:rPr>
              <a:t> , Shaheena Begum</a:t>
            </a:r>
            <a:r>
              <a:rPr baseline="30000" lang="en" sz="1250">
                <a:highlight>
                  <a:srgbClr val="FFFFFF"/>
                </a:highlight>
                <a:latin typeface="Raleway SemiBold"/>
                <a:ea typeface="Raleway SemiBold"/>
                <a:cs typeface="Raleway SemiBold"/>
                <a:sym typeface="Raleway SemiBold"/>
              </a:rPr>
              <a:t>4</a:t>
            </a:r>
            <a:r>
              <a:rPr lang="en" sz="1250">
                <a:highlight>
                  <a:srgbClr val="FFFFFF"/>
                </a:highlight>
                <a:latin typeface="Raleway SemiBold"/>
                <a:ea typeface="Raleway SemiBold"/>
                <a:cs typeface="Raleway SemiBold"/>
                <a:sym typeface="Raleway SemiBold"/>
              </a:rPr>
              <a:t> , Syeda Ziya Fathima</a:t>
            </a:r>
            <a:r>
              <a:rPr baseline="30000" lang="en" sz="1250">
                <a:highlight>
                  <a:srgbClr val="FFFFFF"/>
                </a:highlight>
                <a:latin typeface="Raleway SemiBold"/>
                <a:ea typeface="Raleway SemiBold"/>
                <a:cs typeface="Raleway SemiBold"/>
                <a:sym typeface="Raleway SemiBold"/>
              </a:rPr>
              <a:t>5</a:t>
            </a:r>
            <a:r>
              <a:rPr lang="en" sz="1250">
                <a:highlight>
                  <a:srgbClr val="FFFFFF"/>
                </a:highlight>
                <a:latin typeface="Raleway SemiBold"/>
                <a:ea typeface="Raleway SemiBold"/>
                <a:cs typeface="Raleway SemiBold"/>
                <a:sym typeface="Raleway SemiBold"/>
              </a:rPr>
              <a:t> , Saba Kauser</a:t>
            </a:r>
            <a:r>
              <a:rPr baseline="30000" lang="en" sz="1250">
                <a:highlight>
                  <a:srgbClr val="FFFFFF"/>
                </a:highlight>
                <a:latin typeface="Raleway SemiBold"/>
                <a:ea typeface="Raleway SemiBold"/>
                <a:cs typeface="Raleway SemiBold"/>
                <a:sym typeface="Raleway SemiBold"/>
              </a:rPr>
              <a:t>6 </a:t>
            </a:r>
            <a:r>
              <a:rPr lang="en" sz="1250">
                <a:highlight>
                  <a:srgbClr val="FFFFFF"/>
                </a:highlight>
                <a:latin typeface="Raleway SemiBold"/>
                <a:ea typeface="Raleway SemiBold"/>
                <a:cs typeface="Raleway SemiBold"/>
                <a:sym typeface="Raleway SemiBold"/>
              </a:rPr>
              <a:t>(2020) ‘Robotic Arm Control Using Arduino’ © 2020 JETIR June 2020, Volume 7, Issue 6</a:t>
            </a:r>
            <a:endParaRPr sz="1250">
              <a:highlight>
                <a:srgbClr val="FFFFFF"/>
              </a:highlight>
              <a:latin typeface="Raleway SemiBold"/>
              <a:ea typeface="Raleway SemiBold"/>
              <a:cs typeface="Raleway SemiBold"/>
              <a:sym typeface="Raleway SemiBold"/>
            </a:endParaRPr>
          </a:p>
          <a:p>
            <a:pPr indent="0" lvl="0" marL="0" rtl="0" algn="l">
              <a:spcBef>
                <a:spcPts val="1500"/>
              </a:spcBef>
              <a:spcAft>
                <a:spcPts val="16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1"/>
          <p:cNvSpPr txBox="1"/>
          <p:nvPr>
            <p:ph idx="1" type="body"/>
          </p:nvPr>
        </p:nvSpPr>
        <p:spPr>
          <a:xfrm>
            <a:off x="235950" y="660625"/>
            <a:ext cx="8322600" cy="3911400"/>
          </a:xfrm>
          <a:prstGeom prst="rect">
            <a:avLst/>
          </a:prstGeom>
        </p:spPr>
        <p:txBody>
          <a:bodyPr anchorCtr="0" anchor="t" bIns="91425" lIns="91425" spcFirstLastPara="1" rIns="91425" wrap="square" tIns="91425">
            <a:noAutofit/>
          </a:bodyPr>
          <a:lstStyle/>
          <a:p>
            <a:pPr indent="-228600" lvl="0" marL="457200" rtl="0" algn="just">
              <a:lnSpc>
                <a:spcPct val="115000"/>
              </a:lnSpc>
              <a:spcBef>
                <a:spcPts val="0"/>
              </a:spcBef>
              <a:spcAft>
                <a:spcPts val="0"/>
              </a:spcAft>
              <a:buClr>
                <a:schemeClr val="dk2"/>
              </a:buClr>
              <a:buSzPts val="1100"/>
              <a:buFont typeface="Arial"/>
              <a:buNone/>
            </a:pPr>
            <a:r>
              <a:rPr lang="en" sz="1400">
                <a:highlight>
                  <a:srgbClr val="FFFFFF"/>
                </a:highlight>
                <a:latin typeface="Raleway SemiBold"/>
                <a:ea typeface="Raleway SemiBold"/>
                <a:cs typeface="Raleway SemiBold"/>
                <a:sym typeface="Raleway SemiBold"/>
              </a:rPr>
              <a:t>15.     M. Selvam (2022) ‘SMART PHONE BASED ROBOTIC CONTROL FOR SURVEILLANCE APPLICATIONS’ IJRET: International Journal of Research in Engineering and Technology Volume: 03 Issue: 03 | Mar-2014</a:t>
            </a:r>
            <a:endParaRPr sz="140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Clr>
                <a:schemeClr val="dk2"/>
              </a:buClr>
              <a:buSzPts val="1100"/>
              <a:buFont typeface="Arial"/>
              <a:buNone/>
            </a:pPr>
            <a:r>
              <a:rPr lang="en" sz="1400">
                <a:highlight>
                  <a:srgbClr val="FFFFFF"/>
                </a:highlight>
                <a:latin typeface="Raleway SemiBold"/>
                <a:ea typeface="Raleway SemiBold"/>
                <a:cs typeface="Raleway SemiBold"/>
                <a:sym typeface="Raleway SemiBold"/>
              </a:rPr>
              <a:t>16.     Ranjith Kumar Goud and B. Santosh Kumar (2014) ‘Android based robot implementation for pick and retain of objects’ </a:t>
            </a:r>
            <a:r>
              <a:rPr lang="en" sz="1400">
                <a:solidFill>
                  <a:srgbClr val="222222"/>
                </a:solidFill>
                <a:highlight>
                  <a:srgbClr val="FFFFFF"/>
                </a:highlight>
                <a:latin typeface="Raleway SemiBold"/>
                <a:ea typeface="Raleway SemiBold"/>
                <a:cs typeface="Raleway SemiBold"/>
                <a:sym typeface="Raleway SemiBold"/>
              </a:rPr>
              <a:t>Int J Eng Trends Technol (IJETT) Volume 6 Issue 3</a:t>
            </a:r>
            <a:endParaRPr sz="1400">
              <a:solidFill>
                <a:srgbClr val="222222"/>
              </a:solidFill>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Clr>
                <a:schemeClr val="dk2"/>
              </a:buClr>
              <a:buSzPts val="1100"/>
              <a:buFont typeface="Arial"/>
              <a:buNone/>
            </a:pPr>
            <a:r>
              <a:rPr lang="en" sz="1400">
                <a:highlight>
                  <a:srgbClr val="FFFFFF"/>
                </a:highlight>
                <a:latin typeface="Raleway SemiBold"/>
                <a:ea typeface="Raleway SemiBold"/>
                <a:cs typeface="Raleway SemiBold"/>
                <a:sym typeface="Raleway SemiBold"/>
              </a:rPr>
              <a:t>17.     Gaurav Singh</a:t>
            </a:r>
            <a:r>
              <a:rPr baseline="30000" lang="en" sz="1400">
                <a:highlight>
                  <a:srgbClr val="FFFFFF"/>
                </a:highlight>
                <a:latin typeface="Raleway SemiBold"/>
                <a:ea typeface="Raleway SemiBold"/>
                <a:cs typeface="Raleway SemiBold"/>
                <a:sym typeface="Raleway SemiBold"/>
              </a:rPr>
              <a:t>1</a:t>
            </a:r>
            <a:r>
              <a:rPr lang="en" sz="1400">
                <a:highlight>
                  <a:srgbClr val="FFFFFF"/>
                </a:highlight>
                <a:latin typeface="Raleway SemiBold"/>
                <a:ea typeface="Raleway SemiBold"/>
                <a:cs typeface="Raleway SemiBold"/>
                <a:sym typeface="Raleway SemiBold"/>
              </a:rPr>
              <a:t>, Ashirwad Kumar Singh</a:t>
            </a:r>
            <a:r>
              <a:rPr baseline="30000" lang="en" sz="1400">
                <a:highlight>
                  <a:srgbClr val="FFFFFF"/>
                </a:highlight>
                <a:latin typeface="Raleway SemiBold"/>
                <a:ea typeface="Raleway SemiBold"/>
                <a:cs typeface="Raleway SemiBold"/>
                <a:sym typeface="Raleway SemiBold"/>
              </a:rPr>
              <a:t>2</a:t>
            </a:r>
            <a:r>
              <a:rPr lang="en" sz="1400">
                <a:highlight>
                  <a:srgbClr val="FFFFFF"/>
                </a:highlight>
                <a:latin typeface="Raleway SemiBold"/>
                <a:ea typeface="Raleway SemiBold"/>
                <a:cs typeface="Raleway SemiBold"/>
                <a:sym typeface="Raleway SemiBold"/>
              </a:rPr>
              <a:t>, Anurag Yadav</a:t>
            </a:r>
            <a:r>
              <a:rPr baseline="30000" lang="en" sz="1400">
                <a:highlight>
                  <a:srgbClr val="FFFFFF"/>
                </a:highlight>
                <a:latin typeface="Raleway SemiBold"/>
                <a:ea typeface="Raleway SemiBold"/>
                <a:cs typeface="Raleway SemiBold"/>
                <a:sym typeface="Raleway SemiBold"/>
              </a:rPr>
              <a:t>3</a:t>
            </a:r>
            <a:r>
              <a:rPr lang="en" sz="1400">
                <a:highlight>
                  <a:srgbClr val="FFFFFF"/>
                </a:highlight>
                <a:latin typeface="Raleway SemiBold"/>
                <a:ea typeface="Raleway SemiBold"/>
                <a:cs typeface="Raleway SemiBold"/>
                <a:sym typeface="Raleway SemiBold"/>
              </a:rPr>
              <a:t>, Indu Bhardwaj</a:t>
            </a:r>
            <a:r>
              <a:rPr baseline="30000" lang="en" sz="1400">
                <a:highlight>
                  <a:srgbClr val="FFFFFF"/>
                </a:highlight>
                <a:latin typeface="Raleway SemiBold"/>
                <a:ea typeface="Raleway SemiBold"/>
                <a:cs typeface="Raleway SemiBold"/>
                <a:sym typeface="Raleway SemiBold"/>
              </a:rPr>
              <a:t>4</a:t>
            </a:r>
            <a:r>
              <a:rPr lang="en" sz="1400">
                <a:highlight>
                  <a:srgbClr val="FFFFFF"/>
                </a:highlight>
                <a:latin typeface="Raleway SemiBold"/>
                <a:ea typeface="Raleway SemiBold"/>
                <a:cs typeface="Raleway SemiBold"/>
                <a:sym typeface="Raleway SemiBold"/>
              </a:rPr>
              <a:t>, Dr. Usha Chauhan</a:t>
            </a:r>
            <a:r>
              <a:rPr baseline="30000" lang="en" sz="1400">
                <a:highlight>
                  <a:srgbClr val="FFFFFF"/>
                </a:highlight>
                <a:latin typeface="Raleway SemiBold"/>
                <a:ea typeface="Raleway SemiBold"/>
                <a:cs typeface="Raleway SemiBold"/>
                <a:sym typeface="Raleway SemiBold"/>
              </a:rPr>
              <a:t>5 </a:t>
            </a:r>
            <a:r>
              <a:rPr lang="en" sz="1400">
                <a:highlight>
                  <a:srgbClr val="FFFFFF"/>
                </a:highlight>
                <a:latin typeface="Raleway SemiBold"/>
                <a:ea typeface="Raleway SemiBold"/>
                <a:cs typeface="Raleway SemiBold"/>
                <a:sym typeface="Raleway SemiBold"/>
              </a:rPr>
              <a:t>(2020) ‘IoT developed Wi-Fi Controlled Rover with Robotic Arm Using NodeMCU’ IEEE 2nd International Conference on Advances in Computing, Communication Control and Networking (ICACCCN)</a:t>
            </a:r>
            <a:endParaRPr sz="1400">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Clr>
                <a:schemeClr val="dk2"/>
              </a:buClr>
              <a:buSzPts val="1100"/>
              <a:buFont typeface="Arial"/>
              <a:buNone/>
            </a:pPr>
            <a:r>
              <a:rPr lang="en" sz="1400">
                <a:highlight>
                  <a:srgbClr val="FFFFFF"/>
                </a:highlight>
                <a:latin typeface="Raleway SemiBold"/>
                <a:ea typeface="Raleway SemiBold"/>
                <a:cs typeface="Raleway SemiBold"/>
                <a:sym typeface="Raleway SemiBold"/>
              </a:rPr>
              <a:t>18.</a:t>
            </a:r>
            <a:r>
              <a:rPr lang="en" sz="1400" u="sng">
                <a:solidFill>
                  <a:schemeClr val="hlink"/>
                </a:solidFill>
                <a:highlight>
                  <a:srgbClr val="FFFFFF"/>
                </a:highlight>
                <a:latin typeface="Raleway SemiBold"/>
                <a:ea typeface="Raleway SemiBold"/>
                <a:cs typeface="Raleway SemiBold"/>
                <a:sym typeface="Raleway SemiBold"/>
                <a:hlinkClick r:id="rId3"/>
              </a:rPr>
              <a:t>https://www.pwrpack.com/what-is-a-pick-and-placerobot/#:~:text=Pick%20and%20place%20robots%20enable,a%20lot%20of%20thought%20processes</a:t>
            </a:r>
            <a:endParaRPr sz="1400" u="sng">
              <a:solidFill>
                <a:schemeClr val="hlink"/>
              </a:solidFill>
              <a:highlight>
                <a:srgbClr val="FFFFFF"/>
              </a:highlight>
              <a:latin typeface="Raleway SemiBold"/>
              <a:ea typeface="Raleway SemiBold"/>
              <a:cs typeface="Raleway SemiBold"/>
              <a:sym typeface="Raleway SemiBold"/>
            </a:endParaRPr>
          </a:p>
          <a:p>
            <a:pPr indent="-228600" lvl="0" marL="457200" rtl="0" algn="just">
              <a:lnSpc>
                <a:spcPct val="115000"/>
              </a:lnSpc>
              <a:spcBef>
                <a:spcPts val="1500"/>
              </a:spcBef>
              <a:spcAft>
                <a:spcPts val="0"/>
              </a:spcAft>
              <a:buClr>
                <a:schemeClr val="dk2"/>
              </a:buClr>
              <a:buSzPts val="1100"/>
              <a:buFont typeface="Arial"/>
              <a:buNone/>
            </a:pPr>
            <a:r>
              <a:rPr lang="en" sz="1400">
                <a:highlight>
                  <a:srgbClr val="FFFFFF"/>
                </a:highlight>
                <a:latin typeface="Raleway SemiBold"/>
                <a:ea typeface="Raleway SemiBold"/>
                <a:cs typeface="Raleway SemiBold"/>
                <a:sym typeface="Raleway SemiBold"/>
              </a:rPr>
              <a:t>19.    </a:t>
            </a:r>
            <a:r>
              <a:rPr lang="en" sz="1400">
                <a:highlight>
                  <a:srgbClr val="FFFFFF"/>
                </a:highlight>
                <a:uFill>
                  <a:noFill/>
                </a:uFill>
                <a:latin typeface="Raleway SemiBold"/>
                <a:ea typeface="Raleway SemiBold"/>
                <a:cs typeface="Raleway SemiBold"/>
                <a:sym typeface="Raleway SemiBold"/>
                <a:hlinkClick r:id="rId4"/>
              </a:rPr>
              <a:t> </a:t>
            </a:r>
            <a:r>
              <a:rPr lang="en" sz="1400" u="sng">
                <a:solidFill>
                  <a:schemeClr val="hlink"/>
                </a:solidFill>
                <a:highlight>
                  <a:srgbClr val="FFFFFF"/>
                </a:highlight>
                <a:latin typeface="Raleway SemiBold"/>
                <a:ea typeface="Raleway SemiBold"/>
                <a:cs typeface="Raleway SemiBold"/>
                <a:sym typeface="Raleway SemiBold"/>
                <a:hlinkClick r:id="rId5"/>
              </a:rPr>
              <a:t>https://www.iqsdirectory.com/articles/automation-equipment/industrial-robots.html</a:t>
            </a:r>
            <a:endParaRPr sz="1400" u="sng">
              <a:solidFill>
                <a:schemeClr val="hlink"/>
              </a:solidFill>
              <a:highlight>
                <a:srgbClr val="FFFFFF"/>
              </a:highlight>
              <a:latin typeface="Raleway SemiBold"/>
              <a:ea typeface="Raleway SemiBold"/>
              <a:cs typeface="Raleway SemiBold"/>
              <a:sym typeface="Raleway SemiBold"/>
            </a:endParaRPr>
          </a:p>
          <a:p>
            <a:pPr indent="0" lvl="0" marL="0" rtl="0" algn="l">
              <a:spcBef>
                <a:spcPts val="1500"/>
              </a:spcBef>
              <a:spcAft>
                <a:spcPts val="1600"/>
              </a:spcAft>
              <a:buNone/>
            </a:pPr>
            <a:r>
              <a:t/>
            </a:r>
            <a:endParaRPr sz="1400">
              <a:latin typeface="Raleway SemiBold"/>
              <a:ea typeface="Raleway SemiBold"/>
              <a:cs typeface="Raleway SemiBold"/>
              <a:sym typeface="Raleway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a:t>
            </a:r>
            <a:endParaRPr/>
          </a:p>
        </p:txBody>
      </p:sp>
      <p:sp>
        <p:nvSpPr>
          <p:cNvPr id="85" name="Google Shape;85;p15"/>
          <p:cNvSpPr txBox="1"/>
          <p:nvPr/>
        </p:nvSpPr>
        <p:spPr>
          <a:xfrm>
            <a:off x="495300" y="1051175"/>
            <a:ext cx="8096400" cy="3694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900">
                <a:latin typeface="Lato"/>
                <a:ea typeface="Lato"/>
                <a:cs typeface="Lato"/>
                <a:sym typeface="Lato"/>
              </a:rPr>
              <a:t>Today technology is developing in the same direction in line with rapidly increasing human needs. The work done to meet these needs makes life easier every day. Robot arm works with an outside user or by performing predetermined commands. </a:t>
            </a:r>
            <a:endParaRPr sz="1900">
              <a:latin typeface="Lato"/>
              <a:ea typeface="Lato"/>
              <a:cs typeface="Lato"/>
              <a:sym typeface="Lato"/>
            </a:endParaRPr>
          </a:p>
          <a:p>
            <a:pPr indent="0" lvl="0" marL="0" rtl="0" algn="just">
              <a:spcBef>
                <a:spcPts val="0"/>
              </a:spcBef>
              <a:spcAft>
                <a:spcPts val="0"/>
              </a:spcAft>
              <a:buNone/>
            </a:pPr>
            <a:r>
              <a:rPr lang="en" sz="1900">
                <a:latin typeface="Lato"/>
                <a:ea typeface="Lato"/>
                <a:cs typeface="Lato"/>
                <a:sym typeface="Lato"/>
              </a:rPr>
              <a:t>Nowadays, the most developed field of robot arms in every field is the industry and medicine sector. Designed and realized in the project, the robot arm has the ability to move in 4 axis direction with 5 servo motors. Thanks to the holder, you can take the desired material from one place and carry it to another place, and also mix it with the material it receives. </a:t>
            </a:r>
            <a:endParaRPr sz="1900">
              <a:latin typeface="Lato"/>
              <a:ea typeface="Lato"/>
              <a:cs typeface="Lato"/>
              <a:sym typeface="Lato"/>
            </a:endParaRPr>
          </a:p>
          <a:p>
            <a:pPr indent="0" lvl="0" marL="0" rtl="0" algn="just">
              <a:spcBef>
                <a:spcPts val="0"/>
              </a:spcBef>
              <a:spcAft>
                <a:spcPts val="0"/>
              </a:spcAft>
              <a:buNone/>
            </a:pPr>
            <a:r>
              <a:rPr lang="en" sz="1900">
                <a:latin typeface="Lato"/>
                <a:ea typeface="Lato"/>
                <a:cs typeface="Lato"/>
                <a:sym typeface="Lato"/>
              </a:rPr>
              <a:t>While doing this, robot control is provided by connecting to the android application via Bluetooth module connected to Arduino Uno microcontroller.</a:t>
            </a:r>
            <a:endParaRPr sz="19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9" name="Shape 89"/>
        <p:cNvGrpSpPr/>
        <p:nvPr/>
      </p:nvGrpSpPr>
      <p:grpSpPr>
        <a:xfrm>
          <a:off x="0" y="0"/>
          <a:ext cx="0" cy="0"/>
          <a:chOff x="0" y="0"/>
          <a:chExt cx="0" cy="0"/>
        </a:xfrm>
      </p:grpSpPr>
      <p:pic>
        <p:nvPicPr>
          <p:cNvPr id="90" name="Google Shape;90;p16"/>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91" name="Google Shape;91;p16"/>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92" name="Google Shape;92;p16"/>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Objective</a:t>
            </a:r>
            <a:endParaRPr b="1" sz="3000">
              <a:solidFill>
                <a:schemeClr val="lt2"/>
              </a:solidFill>
              <a:latin typeface="Raleway"/>
              <a:ea typeface="Raleway"/>
              <a:cs typeface="Raleway"/>
              <a:sym typeface="Raleway"/>
            </a:endParaRPr>
          </a:p>
        </p:txBody>
      </p:sp>
      <p:sp>
        <p:nvSpPr>
          <p:cNvPr id="93" name="Google Shape;93;p16"/>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chemeClr val="dk1"/>
              </a:buClr>
              <a:buSzPts val="1700"/>
              <a:buFont typeface="Raleway"/>
              <a:buChar char="➔"/>
            </a:pPr>
            <a:r>
              <a:rPr b="1" lang="en" sz="1500">
                <a:latin typeface="Raleway"/>
                <a:ea typeface="Raleway"/>
                <a:cs typeface="Raleway"/>
                <a:sym typeface="Raleway"/>
              </a:rPr>
              <a:t>The objective of the project is to pick things from one place and place them on desired location with the help of a moving robot with an arm.</a:t>
            </a:r>
            <a:endParaRPr b="1" sz="1500">
              <a:latin typeface="Raleway"/>
              <a:ea typeface="Raleway"/>
              <a:cs typeface="Raleway"/>
              <a:sym typeface="Raleway"/>
            </a:endParaRPr>
          </a:p>
          <a:p>
            <a:pPr indent="0" lvl="0" marL="457200" rtl="0" algn="l">
              <a:spcBef>
                <a:spcPts val="1000"/>
              </a:spcBef>
              <a:spcAft>
                <a:spcPts val="1000"/>
              </a:spcAft>
              <a:buNone/>
            </a:pPr>
            <a:r>
              <a:t/>
            </a:r>
            <a:endParaRPr sz="1200">
              <a:solidFill>
                <a:schemeClr val="dk2"/>
              </a:solidFill>
              <a:latin typeface="Raleway"/>
              <a:ea typeface="Raleway"/>
              <a:cs typeface="Raleway"/>
              <a:sym typeface="Raleway"/>
            </a:endParaRPr>
          </a:p>
        </p:txBody>
      </p:sp>
      <p:pic>
        <p:nvPicPr>
          <p:cNvPr id="94" name="Google Shape;94;p16"/>
          <p:cNvPicPr preferRelativeResize="0"/>
          <p:nvPr/>
        </p:nvPicPr>
        <p:blipFill>
          <a:blip r:embed="rId5">
            <a:alphaModFix/>
          </a:blip>
          <a:stretch>
            <a:fillRect/>
          </a:stretch>
        </p:blipFill>
        <p:spPr>
          <a:xfrm>
            <a:off x="4108625" y="3028950"/>
            <a:ext cx="2179825" cy="1443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7"/>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980000"/>
                </a:solidFill>
                <a:highlight>
                  <a:srgbClr val="FFFF00"/>
                </a:highlight>
              </a:rPr>
              <a:t>Motivation Behind Project?</a:t>
            </a:r>
            <a:endParaRPr>
              <a:solidFill>
                <a:srgbClr val="980000"/>
              </a:solidFill>
              <a:highlight>
                <a:srgbClr val="FFFF00"/>
              </a:highlight>
            </a:endParaRPr>
          </a:p>
          <a:p>
            <a:pPr indent="0" lvl="0" marL="0" rtl="0" algn="l">
              <a:spcBef>
                <a:spcPts val="0"/>
              </a:spcBef>
              <a:spcAft>
                <a:spcPts val="0"/>
              </a:spcAft>
              <a:buNone/>
            </a:pPr>
            <a:r>
              <a:t/>
            </a:r>
            <a:endParaRPr sz="1500"/>
          </a:p>
          <a:p>
            <a:pPr indent="-355600" lvl="0" marL="457200" rtl="0" algn="just">
              <a:spcBef>
                <a:spcPts val="0"/>
              </a:spcBef>
              <a:spcAft>
                <a:spcPts val="0"/>
              </a:spcAft>
              <a:buClr>
                <a:srgbClr val="FFFFFF"/>
              </a:buClr>
              <a:buSzPts val="2000"/>
              <a:buChar char="●"/>
            </a:pPr>
            <a:r>
              <a:rPr lang="en" sz="2000">
                <a:solidFill>
                  <a:srgbClr val="FFFFFF"/>
                </a:solidFill>
              </a:rPr>
              <a:t>With the thought of helping old and disabled</a:t>
            </a:r>
            <a:endParaRPr sz="2000">
              <a:solidFill>
                <a:srgbClr val="FFFFFF"/>
              </a:solidFill>
            </a:endParaRPr>
          </a:p>
          <a:p>
            <a:pPr indent="0" lvl="0" marL="0" rtl="0" algn="just">
              <a:spcBef>
                <a:spcPts val="0"/>
              </a:spcBef>
              <a:spcAft>
                <a:spcPts val="0"/>
              </a:spcAft>
              <a:buNone/>
            </a:pPr>
            <a:r>
              <a:rPr lang="en" sz="2000">
                <a:solidFill>
                  <a:srgbClr val="FFFFFF"/>
                </a:solidFill>
              </a:rPr>
              <a:t>        people who aren’t able to pick things up on their </a:t>
            </a:r>
            <a:endParaRPr sz="2000">
              <a:solidFill>
                <a:srgbClr val="FFFFFF"/>
              </a:solidFill>
            </a:endParaRPr>
          </a:p>
          <a:p>
            <a:pPr indent="0" lvl="0" marL="0" rtl="0" algn="just">
              <a:spcBef>
                <a:spcPts val="0"/>
              </a:spcBef>
              <a:spcAft>
                <a:spcPts val="0"/>
              </a:spcAft>
              <a:buNone/>
            </a:pPr>
            <a:r>
              <a:rPr lang="en" sz="2000">
                <a:solidFill>
                  <a:srgbClr val="FFFFFF"/>
                </a:solidFill>
              </a:rPr>
              <a:t>        own or have a hard time doing that.</a:t>
            </a:r>
            <a:endParaRPr sz="2000">
              <a:solidFill>
                <a:srgbClr val="FFFFFF"/>
              </a:solidFill>
            </a:endParaRPr>
          </a:p>
          <a:p>
            <a:pPr indent="-355600" lvl="0" marL="457200" rtl="0" algn="just">
              <a:spcBef>
                <a:spcPts val="0"/>
              </a:spcBef>
              <a:spcAft>
                <a:spcPts val="0"/>
              </a:spcAft>
              <a:buClr>
                <a:srgbClr val="FFFFFF"/>
              </a:buClr>
              <a:buSzPts val="2000"/>
              <a:buChar char="●"/>
            </a:pPr>
            <a:r>
              <a:rPr lang="en" sz="2000">
                <a:solidFill>
                  <a:srgbClr val="FFFFFF"/>
                </a:solidFill>
              </a:rPr>
              <a:t>This project can help these people picking up</a:t>
            </a:r>
            <a:endParaRPr sz="2000">
              <a:solidFill>
                <a:srgbClr val="FFFFFF"/>
              </a:solidFill>
            </a:endParaRPr>
          </a:p>
          <a:p>
            <a:pPr indent="0" lvl="0" marL="457200" rtl="0" algn="just">
              <a:spcBef>
                <a:spcPts val="0"/>
              </a:spcBef>
              <a:spcAft>
                <a:spcPts val="0"/>
              </a:spcAft>
              <a:buNone/>
            </a:pPr>
            <a:r>
              <a:rPr lang="en" sz="2000">
                <a:solidFill>
                  <a:srgbClr val="FFFFFF"/>
                </a:solidFill>
              </a:rPr>
              <a:t>things and placing them with minimal efforts.</a:t>
            </a:r>
            <a:endParaRPr sz="2000">
              <a:solidFill>
                <a:srgbClr val="FFFFFF"/>
              </a:solidFill>
            </a:endParaRPr>
          </a:p>
          <a:p>
            <a:pPr indent="0" lvl="0" marL="0" rtl="0" algn="just">
              <a:spcBef>
                <a:spcPts val="0"/>
              </a:spcBef>
              <a:spcAft>
                <a:spcPts val="0"/>
              </a:spcAft>
              <a:buNone/>
            </a:pPr>
            <a:r>
              <a:t/>
            </a:r>
            <a:endParaRPr sz="2000">
              <a:solidFill>
                <a:srgbClr val="FFFFFF"/>
              </a:solidFill>
            </a:endParaRPr>
          </a:p>
        </p:txBody>
      </p:sp>
      <p:grpSp>
        <p:nvGrpSpPr>
          <p:cNvPr id="100" name="Google Shape;100;p17"/>
          <p:cNvGrpSpPr/>
          <p:nvPr/>
        </p:nvGrpSpPr>
        <p:grpSpPr>
          <a:xfrm>
            <a:off x="6781388" y="2464029"/>
            <a:ext cx="2212050" cy="2537076"/>
            <a:chOff x="6803275" y="395363"/>
            <a:chExt cx="2212050" cy="2537076"/>
          </a:xfrm>
        </p:grpSpPr>
        <p:pic>
          <p:nvPicPr>
            <p:cNvPr id="101" name="Google Shape;101;p17"/>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02" name="Google Shape;102;p17"/>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03" name="Google Shape;103;p17"/>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u="sng">
                  <a:solidFill>
                    <a:schemeClr val="dk1"/>
                  </a:solidFill>
                  <a:latin typeface="Raleway"/>
                  <a:ea typeface="Raleway"/>
                  <a:cs typeface="Raleway"/>
                  <a:sym typeface="Raleway"/>
                </a:rPr>
                <a:t>Societal</a:t>
              </a:r>
              <a:r>
                <a:rPr b="1" lang="en" sz="1500" u="sng">
                  <a:solidFill>
                    <a:schemeClr val="dk1"/>
                  </a:solidFill>
                  <a:latin typeface="Raleway"/>
                  <a:ea typeface="Raleway"/>
                  <a:cs typeface="Raleway"/>
                  <a:sym typeface="Raleway"/>
                </a:rPr>
                <a:t> Cause</a:t>
              </a:r>
              <a:endParaRPr b="1" sz="1500" u="sng">
                <a:solidFill>
                  <a:schemeClr val="dk1"/>
                </a:solidFill>
                <a:latin typeface="Raleway"/>
                <a:ea typeface="Raleway"/>
                <a:cs typeface="Raleway"/>
                <a:sym typeface="Raleway"/>
              </a:endParaRPr>
            </a:p>
            <a:p>
              <a:pPr indent="0" lvl="0" marL="0" rtl="0" algn="l">
                <a:spcBef>
                  <a:spcPts val="800"/>
                </a:spcBef>
                <a:spcAft>
                  <a:spcPts val="800"/>
                </a:spcAft>
                <a:buNone/>
              </a:pPr>
              <a:r>
                <a:rPr b="1" lang="en">
                  <a:solidFill>
                    <a:schemeClr val="dk2"/>
                  </a:solidFill>
                  <a:latin typeface="Raleway"/>
                  <a:ea typeface="Raleway"/>
                  <a:cs typeface="Raleway"/>
                  <a:sym typeface="Raleway"/>
                </a:rPr>
                <a:t>The idea emerged with the thought of helping old and disabled people.</a:t>
              </a:r>
              <a:endParaRPr b="1">
                <a:solidFill>
                  <a:schemeClr val="dk2"/>
                </a:solidFill>
                <a:latin typeface="Raleway"/>
                <a:ea typeface="Raleway"/>
                <a:cs typeface="Raleway"/>
                <a:sym typeface="Raleway"/>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txBox="1"/>
          <p:nvPr>
            <p:ph type="title"/>
          </p:nvPr>
        </p:nvSpPr>
        <p:spPr>
          <a:xfrm>
            <a:off x="265500" y="471875"/>
            <a:ext cx="4045200" cy="419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980000"/>
                </a:solidFill>
                <a:highlight>
                  <a:srgbClr val="FFFF00"/>
                </a:highlight>
              </a:rPr>
              <a:t>Project Parts</a:t>
            </a:r>
            <a:endParaRPr sz="4000">
              <a:solidFill>
                <a:srgbClr val="980000"/>
              </a:solidFill>
              <a:highlight>
                <a:srgbClr val="FFFF00"/>
              </a:highlight>
            </a:endParaRPr>
          </a:p>
          <a:p>
            <a:pPr indent="0" lvl="0" marL="0" rtl="0" algn="l">
              <a:spcBef>
                <a:spcPts val="0"/>
              </a:spcBef>
              <a:spcAft>
                <a:spcPts val="0"/>
              </a:spcAft>
              <a:buNone/>
            </a:pPr>
            <a:r>
              <a:rPr lang="en" sz="2400">
                <a:solidFill>
                  <a:schemeClr val="dk2"/>
                </a:solidFill>
              </a:rPr>
              <a:t>Project contains two types of parts-</a:t>
            </a:r>
            <a:endParaRPr sz="2400">
              <a:solidFill>
                <a:schemeClr val="dk2"/>
              </a:solidFill>
            </a:endParaRPr>
          </a:p>
          <a:p>
            <a:pPr indent="0" lvl="0" marL="0" rtl="0" algn="l">
              <a:spcBef>
                <a:spcPts val="0"/>
              </a:spcBef>
              <a:spcAft>
                <a:spcPts val="0"/>
              </a:spcAft>
              <a:buNone/>
            </a:pPr>
            <a:r>
              <a:t/>
            </a:r>
            <a:endParaRPr sz="2400">
              <a:solidFill>
                <a:schemeClr val="dk2"/>
              </a:solidFill>
            </a:endParaRPr>
          </a:p>
          <a:p>
            <a:pPr indent="-381000" lvl="0" marL="457200" rtl="0" algn="l">
              <a:spcBef>
                <a:spcPts val="0"/>
              </a:spcBef>
              <a:spcAft>
                <a:spcPts val="0"/>
              </a:spcAft>
              <a:buSzPts val="2400"/>
              <a:buAutoNum type="arabicPeriod"/>
            </a:pPr>
            <a:r>
              <a:rPr lang="en" sz="2400"/>
              <a:t>Electronic Parts</a:t>
            </a:r>
            <a:endParaRPr sz="2400"/>
          </a:p>
          <a:p>
            <a:pPr indent="0" lvl="0" marL="457200" rtl="0" algn="l">
              <a:spcBef>
                <a:spcPts val="0"/>
              </a:spcBef>
              <a:spcAft>
                <a:spcPts val="0"/>
              </a:spcAft>
              <a:buNone/>
            </a:pPr>
            <a:r>
              <a:t/>
            </a:r>
            <a:endParaRPr sz="2400"/>
          </a:p>
          <a:p>
            <a:pPr indent="-381000" lvl="0" marL="457200" rtl="0" algn="l">
              <a:spcBef>
                <a:spcPts val="0"/>
              </a:spcBef>
              <a:spcAft>
                <a:spcPts val="0"/>
              </a:spcAft>
              <a:buSzPts val="2400"/>
              <a:buAutoNum type="arabicPeriod"/>
            </a:pPr>
            <a:r>
              <a:rPr lang="en" sz="2400"/>
              <a:t>Mechanical Parts</a:t>
            </a:r>
            <a:endParaRPr sz="2400"/>
          </a:p>
          <a:p>
            <a:pPr indent="0" lvl="0" marL="457200" rtl="0" algn="l">
              <a:spcBef>
                <a:spcPts val="0"/>
              </a:spcBef>
              <a:spcAft>
                <a:spcPts val="0"/>
              </a:spcAft>
              <a:buNone/>
            </a:pPr>
            <a:r>
              <a:rPr lang="en" sz="2200">
                <a:solidFill>
                  <a:schemeClr val="dk2"/>
                </a:solidFill>
              </a:rPr>
              <a:t>Mechanical arm, chassis </a:t>
            </a:r>
            <a:endParaRPr sz="2200">
              <a:solidFill>
                <a:schemeClr val="dk2"/>
              </a:solidFill>
            </a:endParaRPr>
          </a:p>
          <a:p>
            <a:pPr indent="0" lvl="0" marL="0" rtl="0" algn="l">
              <a:spcBef>
                <a:spcPts val="0"/>
              </a:spcBef>
              <a:spcAft>
                <a:spcPts val="0"/>
              </a:spcAft>
              <a:buNone/>
            </a:pPr>
            <a:r>
              <a:t/>
            </a:r>
            <a:endParaRPr sz="4000">
              <a:solidFill>
                <a:schemeClr val="dk2"/>
              </a:solidFill>
            </a:endParaRPr>
          </a:p>
        </p:txBody>
      </p:sp>
      <p:pic>
        <p:nvPicPr>
          <p:cNvPr id="109" name="Google Shape;109;p18"/>
          <p:cNvPicPr preferRelativeResize="0"/>
          <p:nvPr/>
        </p:nvPicPr>
        <p:blipFill rotWithShape="1">
          <a:blip r:embed="rId3">
            <a:alphaModFix/>
          </a:blip>
          <a:srcRect b="0" l="24567" r="24567" t="0"/>
          <a:stretch/>
        </p:blipFill>
        <p:spPr>
          <a:xfrm>
            <a:off x="4716500" y="141575"/>
            <a:ext cx="4276950" cy="4859525"/>
          </a:xfrm>
          <a:prstGeom prst="rect">
            <a:avLst/>
          </a:prstGeom>
          <a:noFill/>
          <a:ln>
            <a:noFill/>
          </a:ln>
        </p:spPr>
      </p:pic>
      <p:grpSp>
        <p:nvGrpSpPr>
          <p:cNvPr id="110" name="Google Shape;110;p18"/>
          <p:cNvGrpSpPr/>
          <p:nvPr/>
        </p:nvGrpSpPr>
        <p:grpSpPr>
          <a:xfrm>
            <a:off x="6606013" y="2186359"/>
            <a:ext cx="2387023" cy="2814632"/>
            <a:chOff x="6803275" y="395363"/>
            <a:chExt cx="2212050" cy="2537076"/>
          </a:xfrm>
        </p:grpSpPr>
        <p:pic>
          <p:nvPicPr>
            <p:cNvPr id="111" name="Google Shape;111;p18"/>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112" name="Google Shape;112;p18"/>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113" name="Google Shape;113;p18"/>
            <p:cNvSpPr txBox="1"/>
            <p:nvPr/>
          </p:nvSpPr>
          <p:spPr>
            <a:xfrm>
              <a:off x="6944811" y="684228"/>
              <a:ext cx="17754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500">
                  <a:solidFill>
                    <a:schemeClr val="dk1"/>
                  </a:solidFill>
                  <a:latin typeface="Raleway"/>
                  <a:ea typeface="Raleway"/>
                  <a:cs typeface="Raleway"/>
                  <a:sym typeface="Raleway"/>
                </a:rPr>
                <a:t>Note:</a:t>
              </a:r>
              <a:endParaRPr b="1" sz="1500">
                <a:solidFill>
                  <a:schemeClr val="dk1"/>
                </a:solidFill>
                <a:latin typeface="Raleway"/>
                <a:ea typeface="Raleway"/>
                <a:cs typeface="Raleway"/>
                <a:sym typeface="Raleway"/>
              </a:endParaRPr>
            </a:p>
            <a:p>
              <a:pPr indent="0" lvl="0" marL="0" rtl="0" algn="just">
                <a:spcBef>
                  <a:spcPts val="800"/>
                </a:spcBef>
                <a:spcAft>
                  <a:spcPts val="800"/>
                </a:spcAft>
                <a:buNone/>
              </a:pPr>
              <a:r>
                <a:rPr b="1" lang="en" sz="1300">
                  <a:solidFill>
                    <a:schemeClr val="dk2"/>
                  </a:solidFill>
                  <a:latin typeface="Raleway"/>
                  <a:ea typeface="Raleway"/>
                  <a:cs typeface="Raleway"/>
                  <a:sym typeface="Raleway"/>
                </a:rPr>
                <a:t>Electronic part is the part of the project where electronic components and circuitry work all together with the mechanical structure</a:t>
              </a:r>
              <a:r>
                <a:rPr lang="en" sz="1300">
                  <a:solidFill>
                    <a:schemeClr val="dk2"/>
                  </a:solidFill>
                  <a:latin typeface="Raleway"/>
                  <a:ea typeface="Raleway"/>
                  <a:cs typeface="Raleway"/>
                  <a:sym typeface="Raleway"/>
                </a:rPr>
                <a:t>.</a:t>
              </a:r>
              <a:endParaRPr b="1" sz="1300">
                <a:solidFill>
                  <a:schemeClr val="dk1"/>
                </a:solidFill>
                <a:latin typeface="Raleway"/>
                <a:ea typeface="Raleway"/>
                <a:cs typeface="Raleway"/>
                <a:sym typeface="Raleway"/>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txBox="1"/>
          <p:nvPr>
            <p:ph type="title"/>
          </p:nvPr>
        </p:nvSpPr>
        <p:spPr>
          <a:xfrm>
            <a:off x="265500" y="471875"/>
            <a:ext cx="4045200" cy="12111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3400"/>
              <a:t>Electronic</a:t>
            </a:r>
            <a:r>
              <a:rPr lang="en" sz="3400"/>
              <a:t> Components Used</a:t>
            </a:r>
            <a:endParaRPr sz="3400"/>
          </a:p>
        </p:txBody>
      </p:sp>
      <p:sp>
        <p:nvSpPr>
          <p:cNvPr id="119" name="Google Shape;119;p19"/>
          <p:cNvSpPr txBox="1"/>
          <p:nvPr>
            <p:ph idx="1" type="subTitle"/>
          </p:nvPr>
        </p:nvSpPr>
        <p:spPr>
          <a:xfrm>
            <a:off x="265500" y="1682974"/>
            <a:ext cx="4045200" cy="3146100"/>
          </a:xfrm>
          <a:prstGeom prst="rect">
            <a:avLst/>
          </a:prstGeom>
        </p:spPr>
        <p:txBody>
          <a:bodyPr anchorCtr="0" anchor="t" bIns="91425" lIns="91425" spcFirstLastPara="1" rIns="91425" wrap="square" tIns="91425">
            <a:noAutofit/>
          </a:bodyPr>
          <a:lstStyle/>
          <a:p>
            <a:pPr indent="-361950" lvl="0" marL="457200" rtl="0" algn="just">
              <a:spcBef>
                <a:spcPts val="0"/>
              </a:spcBef>
              <a:spcAft>
                <a:spcPts val="0"/>
              </a:spcAft>
              <a:buSzPts val="2100"/>
              <a:buAutoNum type="arabicPeriod"/>
            </a:pPr>
            <a:r>
              <a:rPr b="1" lang="en"/>
              <a:t>L298 Motor Driver</a:t>
            </a:r>
            <a:endParaRPr b="1"/>
          </a:p>
          <a:p>
            <a:pPr indent="-361950" lvl="0" marL="457200" rtl="0" algn="just">
              <a:spcBef>
                <a:spcPts val="0"/>
              </a:spcBef>
              <a:spcAft>
                <a:spcPts val="0"/>
              </a:spcAft>
              <a:buSzPts val="2100"/>
              <a:buAutoNum type="arabicPeriod"/>
            </a:pPr>
            <a:r>
              <a:rPr b="1" lang="en"/>
              <a:t>MG995 Servo Motor x 6</a:t>
            </a:r>
            <a:endParaRPr b="1"/>
          </a:p>
          <a:p>
            <a:pPr indent="-361950" lvl="0" marL="457200" rtl="0" algn="just">
              <a:spcBef>
                <a:spcPts val="0"/>
              </a:spcBef>
              <a:spcAft>
                <a:spcPts val="0"/>
              </a:spcAft>
              <a:buSzPts val="2100"/>
              <a:buAutoNum type="arabicPeriod"/>
            </a:pPr>
            <a:r>
              <a:rPr b="1" lang="en"/>
              <a:t>12V DC Gear Motor x 2</a:t>
            </a:r>
            <a:endParaRPr b="1"/>
          </a:p>
          <a:p>
            <a:pPr indent="-361950" lvl="0" marL="457200" rtl="0" algn="just">
              <a:spcBef>
                <a:spcPts val="0"/>
              </a:spcBef>
              <a:spcAft>
                <a:spcPts val="0"/>
              </a:spcAft>
              <a:buSzPts val="2100"/>
              <a:buAutoNum type="arabicPeriod"/>
            </a:pPr>
            <a:r>
              <a:rPr b="1" lang="en"/>
              <a:t>h</a:t>
            </a:r>
            <a:r>
              <a:rPr b="1" lang="en"/>
              <a:t>c-05 Bluetooth Module</a:t>
            </a:r>
            <a:endParaRPr b="1"/>
          </a:p>
          <a:p>
            <a:pPr indent="-361950" lvl="0" marL="457200" rtl="0" algn="just">
              <a:spcBef>
                <a:spcPts val="0"/>
              </a:spcBef>
              <a:spcAft>
                <a:spcPts val="0"/>
              </a:spcAft>
              <a:buSzPts val="2100"/>
              <a:buAutoNum type="arabicPeriod"/>
            </a:pPr>
            <a:r>
              <a:rPr b="1" lang="en"/>
              <a:t>DC to DC Buck Converter</a:t>
            </a:r>
            <a:endParaRPr b="1"/>
          </a:p>
        </p:txBody>
      </p:sp>
      <p:sp>
        <p:nvSpPr>
          <p:cNvPr id="120" name="Google Shape;120;p19"/>
          <p:cNvSpPr txBox="1"/>
          <p:nvPr>
            <p:ph idx="2" type="body"/>
          </p:nvPr>
        </p:nvSpPr>
        <p:spPr>
          <a:xfrm>
            <a:off x="4939500" y="724200"/>
            <a:ext cx="3837000" cy="8487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highlight>
                  <a:srgbClr val="353535"/>
                </a:highlight>
                <a:latin typeface="Raleway SemiBold"/>
                <a:ea typeface="Raleway SemiBold"/>
                <a:cs typeface="Raleway SemiBold"/>
                <a:sym typeface="Raleway SemiBold"/>
              </a:rPr>
              <a:t>CIRCUIT DIAGRAM</a:t>
            </a:r>
            <a:endParaRPr>
              <a:highlight>
                <a:srgbClr val="353535"/>
              </a:highlight>
              <a:latin typeface="Raleway SemiBold"/>
              <a:ea typeface="Raleway SemiBold"/>
              <a:cs typeface="Raleway SemiBold"/>
              <a:sym typeface="Raleway SemiBold"/>
            </a:endParaRPr>
          </a:p>
        </p:txBody>
      </p:sp>
      <p:pic>
        <p:nvPicPr>
          <p:cNvPr id="121" name="Google Shape;121;p19"/>
          <p:cNvPicPr preferRelativeResize="0"/>
          <p:nvPr/>
        </p:nvPicPr>
        <p:blipFill rotWithShape="1">
          <a:blip r:embed="rId3">
            <a:alphaModFix/>
          </a:blip>
          <a:srcRect b="0" l="0" r="20527" t="0"/>
          <a:stretch/>
        </p:blipFill>
        <p:spPr>
          <a:xfrm>
            <a:off x="4939500" y="1572925"/>
            <a:ext cx="3837000" cy="21056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type="title"/>
          </p:nvPr>
        </p:nvSpPr>
        <p:spPr>
          <a:xfrm>
            <a:off x="352275" y="597725"/>
            <a:ext cx="8369700" cy="7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t>Literature Survey</a:t>
            </a:r>
            <a:endParaRPr sz="4000"/>
          </a:p>
        </p:txBody>
      </p:sp>
      <p:sp>
        <p:nvSpPr>
          <p:cNvPr id="127" name="Google Shape;127;p20"/>
          <p:cNvSpPr txBox="1"/>
          <p:nvPr>
            <p:ph idx="1" type="body"/>
          </p:nvPr>
        </p:nvSpPr>
        <p:spPr>
          <a:xfrm>
            <a:off x="361775" y="1415650"/>
            <a:ext cx="8369700" cy="32403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500">
                <a:highlight>
                  <a:srgbClr val="FFFFFF"/>
                </a:highlight>
                <a:latin typeface="Raleway SemiBold"/>
                <a:ea typeface="Raleway SemiBold"/>
                <a:cs typeface="Raleway SemiBold"/>
                <a:sym typeface="Raleway SemiBold"/>
              </a:rPr>
              <a:t>[1] </a:t>
            </a:r>
            <a:r>
              <a:rPr lang="en" sz="1500" u="sng">
                <a:solidFill>
                  <a:schemeClr val="accent3"/>
                </a:solidFill>
                <a:highlight>
                  <a:srgbClr val="FFFFFF"/>
                </a:highlight>
                <a:latin typeface="Raleway SemiBold"/>
                <a:ea typeface="Raleway SemiBold"/>
                <a:cs typeface="Raleway SemiBold"/>
                <a:sym typeface="Raleway SemiBold"/>
              </a:rPr>
              <a:t>Design and Analysis of Pick and Place Robot</a:t>
            </a:r>
            <a:r>
              <a:rPr lang="en" sz="1500">
                <a:highlight>
                  <a:srgbClr val="FFFFFF"/>
                </a:highlight>
                <a:latin typeface="Raleway SemiBold"/>
                <a:ea typeface="Raleway SemiBold"/>
                <a:cs typeface="Raleway SemiBold"/>
                <a:sym typeface="Raleway SemiBold"/>
              </a:rPr>
              <a:t> by S. Mohanavelan</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M. Madhan Kumar</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 K. Mohanprabhu</a:t>
            </a:r>
            <a:r>
              <a:rPr baseline="30000" lang="en" sz="1500">
                <a:highlight>
                  <a:srgbClr val="FFFFFF"/>
                </a:highlight>
                <a:latin typeface="Raleway SemiBold"/>
                <a:ea typeface="Raleway SemiBold"/>
                <a:cs typeface="Raleway SemiBold"/>
                <a:sym typeface="Raleway SemiBold"/>
              </a:rPr>
              <a:t>3</a:t>
            </a:r>
            <a:r>
              <a:rPr lang="en" sz="1500">
                <a:highlight>
                  <a:srgbClr val="FFFFFF"/>
                </a:highlight>
                <a:latin typeface="Raleway SemiBold"/>
                <a:ea typeface="Raleway SemiBold"/>
                <a:cs typeface="Raleway SemiBold"/>
                <a:sym typeface="Raleway SemiBold"/>
              </a:rPr>
              <a:t> , M. Narendhiran</a:t>
            </a:r>
            <a:r>
              <a:rPr baseline="30000" lang="en" sz="1500">
                <a:highlight>
                  <a:srgbClr val="FFFFFF"/>
                </a:highlight>
                <a:latin typeface="Raleway SemiBold"/>
                <a:ea typeface="Raleway SemiBold"/>
                <a:cs typeface="Raleway SemiBold"/>
                <a:sym typeface="Raleway SemiBold"/>
              </a:rPr>
              <a:t>4</a:t>
            </a:r>
            <a:r>
              <a:rPr lang="en" sz="1500">
                <a:highlight>
                  <a:srgbClr val="FFFFFF"/>
                </a:highlight>
                <a:latin typeface="Raleway SemiBold"/>
                <a:ea typeface="Raleway SemiBold"/>
                <a:cs typeface="Raleway SemiBold"/>
                <a:sym typeface="Raleway SemiBold"/>
              </a:rPr>
              <a:t> , B. Om Adhavan</a:t>
            </a:r>
            <a:r>
              <a:rPr baseline="30000" lang="en" sz="1500">
                <a:highlight>
                  <a:srgbClr val="FFFFFF"/>
                </a:highlight>
                <a:latin typeface="Raleway SemiBold"/>
                <a:ea typeface="Raleway SemiBold"/>
                <a:cs typeface="Raleway SemiBold"/>
                <a:sym typeface="Raleway SemiBold"/>
              </a:rPr>
              <a:t>5</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Clr>
                <a:schemeClr val="dk2"/>
              </a:buClr>
              <a:buSzPts val="1100"/>
              <a:buFont typeface="Arial"/>
              <a:buNone/>
            </a:pPr>
            <a:r>
              <a:rPr lang="en" sz="1500">
                <a:highlight>
                  <a:srgbClr val="FFFFFF"/>
                </a:highlight>
                <a:latin typeface="Raleway SemiBold"/>
                <a:ea typeface="Raleway SemiBold"/>
                <a:cs typeface="Raleway SemiBold"/>
                <a:sym typeface="Raleway SemiBold"/>
              </a:rPr>
              <a:t>[2]</a:t>
            </a:r>
            <a:r>
              <a:rPr lang="en" sz="1500">
                <a:solidFill>
                  <a:schemeClr val="accent3"/>
                </a:solidFill>
                <a:highlight>
                  <a:srgbClr val="FFFFFF"/>
                </a:highlight>
                <a:latin typeface="Raleway SemiBold"/>
                <a:ea typeface="Raleway SemiBold"/>
                <a:cs typeface="Raleway SemiBold"/>
                <a:sym typeface="Raleway SemiBold"/>
              </a:rPr>
              <a:t> </a:t>
            </a:r>
            <a:r>
              <a:rPr lang="en" sz="1500" u="sng">
                <a:solidFill>
                  <a:schemeClr val="accent3"/>
                </a:solidFill>
                <a:highlight>
                  <a:srgbClr val="FFFFFF"/>
                </a:highlight>
                <a:latin typeface="Raleway SemiBold"/>
                <a:ea typeface="Raleway SemiBold"/>
                <a:cs typeface="Raleway SemiBold"/>
                <a:sym typeface="Raleway SemiBold"/>
              </a:rPr>
              <a:t>Design of Pick and Place Robot</a:t>
            </a:r>
            <a:r>
              <a:rPr lang="en" sz="1500">
                <a:highlight>
                  <a:srgbClr val="FFFFFF"/>
                </a:highlight>
                <a:latin typeface="Raleway SemiBold"/>
                <a:ea typeface="Raleway SemiBold"/>
                <a:cs typeface="Raleway SemiBold"/>
                <a:sym typeface="Raleway SemiBold"/>
              </a:rPr>
              <a:t> by S. Sentil Kumar</a:t>
            </a:r>
            <a:endParaRPr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[3] </a:t>
            </a:r>
            <a:r>
              <a:rPr lang="en" sz="1500" u="sng">
                <a:solidFill>
                  <a:schemeClr val="accent3"/>
                </a:solidFill>
                <a:highlight>
                  <a:srgbClr val="FFFFFF"/>
                </a:highlight>
                <a:latin typeface="Raleway SemiBold"/>
                <a:ea typeface="Raleway SemiBold"/>
                <a:cs typeface="Raleway SemiBold"/>
                <a:sym typeface="Raleway SemiBold"/>
              </a:rPr>
              <a:t>Implementation of Pick and Place Robot</a:t>
            </a:r>
            <a:r>
              <a:rPr lang="en" sz="1500">
                <a:highlight>
                  <a:srgbClr val="FFFFFF"/>
                </a:highlight>
                <a:latin typeface="Raleway SemiBold"/>
                <a:ea typeface="Raleway SemiBold"/>
                <a:cs typeface="Raleway SemiBold"/>
                <a:sym typeface="Raleway SemiBold"/>
              </a:rPr>
              <a:t> by R.Neeraja</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Dr. Sanjay Dubey</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S.B.Arya</a:t>
            </a:r>
            <a:r>
              <a:rPr baseline="30000" lang="en" sz="1500">
                <a:highlight>
                  <a:srgbClr val="FFFFFF"/>
                </a:highlight>
                <a:latin typeface="Raleway SemiBold"/>
                <a:ea typeface="Raleway SemiBold"/>
                <a:cs typeface="Raleway SemiBold"/>
                <a:sym typeface="Raleway SemiBold"/>
              </a:rPr>
              <a:t>3</a:t>
            </a:r>
            <a:r>
              <a:rPr lang="en" sz="1500">
                <a:highlight>
                  <a:srgbClr val="FFFFFF"/>
                </a:highlight>
                <a:latin typeface="Raleway SemiBold"/>
                <a:ea typeface="Raleway SemiBold"/>
                <a:cs typeface="Raleway SemiBold"/>
                <a:sym typeface="Raleway SemiBold"/>
              </a:rPr>
              <a:t>, Neeraj Moota</a:t>
            </a:r>
            <a:r>
              <a:rPr baseline="30000" lang="en" sz="1500">
                <a:highlight>
                  <a:srgbClr val="FFFFFF"/>
                </a:highlight>
                <a:latin typeface="Raleway SemiBold"/>
                <a:ea typeface="Raleway SemiBold"/>
                <a:cs typeface="Raleway SemiBold"/>
                <a:sym typeface="Raleway SemiBold"/>
              </a:rPr>
              <a:t>4</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[4]</a:t>
            </a:r>
            <a:r>
              <a:rPr lang="en" sz="1500">
                <a:solidFill>
                  <a:schemeClr val="accent3"/>
                </a:solidFill>
                <a:highlight>
                  <a:srgbClr val="FFFFFF"/>
                </a:highlight>
                <a:latin typeface="Raleway SemiBold"/>
                <a:ea typeface="Raleway SemiBold"/>
                <a:cs typeface="Raleway SemiBold"/>
                <a:sym typeface="Raleway SemiBold"/>
              </a:rPr>
              <a:t> </a:t>
            </a:r>
            <a:r>
              <a:rPr lang="en" sz="1500" u="sng">
                <a:solidFill>
                  <a:schemeClr val="accent3"/>
                </a:solidFill>
                <a:highlight>
                  <a:srgbClr val="FFFFFF"/>
                </a:highlight>
                <a:latin typeface="Raleway SemiBold"/>
                <a:ea typeface="Raleway SemiBold"/>
                <a:cs typeface="Raleway SemiBold"/>
                <a:sym typeface="Raleway SemiBold"/>
              </a:rPr>
              <a:t>Design and Fabrication of RF-Controlled Pick and Place Robotic Vehicle</a:t>
            </a:r>
            <a:r>
              <a:rPr lang="en" sz="1500">
                <a:highlight>
                  <a:srgbClr val="FFFFFF"/>
                </a:highlight>
                <a:latin typeface="Raleway SemiBold"/>
                <a:ea typeface="Raleway SemiBold"/>
                <a:cs typeface="Raleway SemiBold"/>
                <a:sym typeface="Raleway SemiBold"/>
              </a:rPr>
              <a:t> by Monsuru Abolade Adeagbo</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Ifeoluwa David Solomon</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 Peter Olalekan Idowu</a:t>
            </a:r>
            <a:r>
              <a:rPr baseline="30000" lang="en" sz="1500">
                <a:highlight>
                  <a:srgbClr val="FFFFFF"/>
                </a:highlight>
                <a:latin typeface="Raleway SemiBold"/>
                <a:ea typeface="Raleway SemiBold"/>
                <a:cs typeface="Raleway SemiBold"/>
                <a:sym typeface="Raleway SemiBold"/>
              </a:rPr>
              <a:t>3</a:t>
            </a:r>
            <a:r>
              <a:rPr lang="en" sz="1500">
                <a:highlight>
                  <a:srgbClr val="FFFFFF"/>
                </a:highlight>
                <a:latin typeface="Raleway SemiBold"/>
                <a:ea typeface="Raleway SemiBold"/>
                <a:cs typeface="Raleway SemiBold"/>
                <a:sym typeface="Raleway SemiBold"/>
              </a:rPr>
              <a:t> , John Adedapo Ojo</a:t>
            </a:r>
            <a:r>
              <a:rPr baseline="30000" lang="en" sz="1500">
                <a:highlight>
                  <a:srgbClr val="FFFFFF"/>
                </a:highlight>
                <a:latin typeface="Raleway SemiBold"/>
                <a:ea typeface="Raleway SemiBold"/>
                <a:cs typeface="Raleway SemiBold"/>
                <a:sym typeface="Raleway SemiBold"/>
              </a:rPr>
              <a:t>4</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[5] </a:t>
            </a:r>
            <a:r>
              <a:rPr lang="en" sz="1500" u="sng">
                <a:solidFill>
                  <a:schemeClr val="accent3"/>
                </a:solidFill>
                <a:highlight>
                  <a:srgbClr val="FFFFFF"/>
                </a:highlight>
                <a:latin typeface="Raleway SemiBold"/>
                <a:ea typeface="Raleway SemiBold"/>
                <a:cs typeface="Raleway SemiBold"/>
                <a:sym typeface="Raleway SemiBold"/>
              </a:rPr>
              <a:t>Development of Pick and Place Robot in Agriculture</a:t>
            </a:r>
            <a:r>
              <a:rPr lang="en" sz="1500">
                <a:solidFill>
                  <a:schemeClr val="accent3"/>
                </a:solidFill>
                <a:highlight>
                  <a:srgbClr val="FFFFFF"/>
                </a:highlight>
                <a:latin typeface="Raleway SemiBold"/>
                <a:ea typeface="Raleway SemiBold"/>
                <a:cs typeface="Raleway SemiBold"/>
                <a:sym typeface="Raleway SemiBold"/>
              </a:rPr>
              <a:t> </a:t>
            </a:r>
            <a:r>
              <a:rPr lang="en" sz="1500">
                <a:highlight>
                  <a:srgbClr val="FFFFFF"/>
                </a:highlight>
                <a:latin typeface="Raleway SemiBold"/>
                <a:ea typeface="Raleway SemiBold"/>
                <a:cs typeface="Raleway SemiBold"/>
                <a:sym typeface="Raleway SemiBold"/>
              </a:rPr>
              <a:t>by Srinivasa Nayaka K R</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Dr. Mallikarjuna.C </a:t>
            </a:r>
            <a:r>
              <a:rPr baseline="30000" lang="en" sz="1500">
                <a:highlight>
                  <a:srgbClr val="FFFFFF"/>
                </a:highlight>
                <a:latin typeface="Raleway SemiBold"/>
                <a:ea typeface="Raleway SemiBold"/>
                <a:cs typeface="Raleway SemiBold"/>
                <a:sym typeface="Raleway SemiBold"/>
              </a:rPr>
              <a:t>2</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t/>
            </a:r>
            <a:endParaRPr b="1" sz="1100">
              <a:highlight>
                <a:srgbClr val="FFFFFF"/>
              </a:highlight>
              <a:latin typeface="Arial"/>
              <a:ea typeface="Arial"/>
              <a:cs typeface="Arial"/>
              <a:sym typeface="Arial"/>
            </a:endParaRPr>
          </a:p>
          <a:p>
            <a:pPr indent="0" lvl="0" marL="0" rtl="0" algn="just">
              <a:lnSpc>
                <a:spcPct val="115000"/>
              </a:lnSpc>
              <a:spcBef>
                <a:spcPts val="1500"/>
              </a:spcBef>
              <a:spcAft>
                <a:spcPts val="0"/>
              </a:spcAft>
              <a:buNone/>
            </a:pPr>
            <a:r>
              <a:t/>
            </a:r>
            <a:endParaRPr b="1" sz="1100">
              <a:highlight>
                <a:srgbClr val="FFFFFF"/>
              </a:highlight>
              <a:latin typeface="Arial"/>
              <a:ea typeface="Arial"/>
              <a:cs typeface="Arial"/>
              <a:sym typeface="Arial"/>
            </a:endParaRPr>
          </a:p>
          <a:p>
            <a:pPr indent="0" lvl="0" marL="457200" rtl="0" algn="just">
              <a:spcBef>
                <a:spcPts val="1500"/>
              </a:spcBef>
              <a:spcAft>
                <a:spcPts val="1600"/>
              </a:spcAft>
              <a:buNone/>
            </a:pPr>
            <a:r>
              <a:t/>
            </a:r>
            <a:endParaRPr sz="1700" u="sng">
              <a:solidFill>
                <a:schemeClr val="accent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idx="1" type="body"/>
          </p:nvPr>
        </p:nvSpPr>
        <p:spPr>
          <a:xfrm>
            <a:off x="319500" y="503350"/>
            <a:ext cx="8284500" cy="41496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sz="1500">
                <a:highlight>
                  <a:srgbClr val="FFFFFF"/>
                </a:highlight>
                <a:latin typeface="Raleway SemiBold"/>
                <a:ea typeface="Raleway SemiBold"/>
                <a:cs typeface="Raleway SemiBold"/>
                <a:sym typeface="Raleway SemiBold"/>
              </a:rPr>
              <a:t>[6] </a:t>
            </a:r>
            <a:r>
              <a:rPr lang="en" sz="1500" u="sng">
                <a:solidFill>
                  <a:schemeClr val="accent3"/>
                </a:solidFill>
                <a:highlight>
                  <a:srgbClr val="FFFFFF"/>
                </a:highlight>
                <a:latin typeface="Raleway SemiBold"/>
                <a:ea typeface="Raleway SemiBold"/>
                <a:cs typeface="Raleway SemiBold"/>
                <a:sym typeface="Raleway SemiBold"/>
              </a:rPr>
              <a:t>Voice controlled Camera Assisted Pick and Place Robot Using Raspberry Pi</a:t>
            </a:r>
            <a:r>
              <a:rPr lang="en" sz="1500">
                <a:highlight>
                  <a:srgbClr val="FFFFFF"/>
                </a:highlight>
                <a:latin typeface="Raleway SemiBold"/>
                <a:ea typeface="Raleway SemiBold"/>
                <a:cs typeface="Raleway SemiBold"/>
                <a:sym typeface="Raleway SemiBold"/>
              </a:rPr>
              <a:t> by Muneera Altayeb</a:t>
            </a:r>
            <a:r>
              <a:rPr baseline="30000" lang="en" sz="1500">
                <a:highlight>
                  <a:srgbClr val="FFFFFF"/>
                </a:highlight>
                <a:latin typeface="Raleway SemiBold"/>
                <a:ea typeface="Raleway SemiBold"/>
                <a:cs typeface="Raleway SemiBold"/>
                <a:sym typeface="Raleway SemiBold"/>
              </a:rPr>
              <a:t>1 </a:t>
            </a:r>
            <a:r>
              <a:rPr lang="en" sz="1500">
                <a:highlight>
                  <a:srgbClr val="FFFFFF"/>
                </a:highlight>
                <a:latin typeface="Raleway SemiBold"/>
                <a:ea typeface="Raleway SemiBold"/>
                <a:cs typeface="Raleway SemiBold"/>
                <a:sym typeface="Raleway SemiBold"/>
              </a:rPr>
              <a:t>, Amani Al-Ghraibah</a:t>
            </a:r>
            <a:r>
              <a:rPr baseline="30000" lang="en" sz="1500">
                <a:highlight>
                  <a:srgbClr val="FFFFFF"/>
                </a:highlight>
                <a:latin typeface="Raleway SemiBold"/>
                <a:ea typeface="Raleway SemiBold"/>
                <a:cs typeface="Raleway SemiBold"/>
                <a:sym typeface="Raleway SemiBold"/>
              </a:rPr>
              <a:t>2</a:t>
            </a:r>
            <a:endParaRPr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[7] </a:t>
            </a:r>
            <a:r>
              <a:rPr lang="en" sz="1500" u="sng">
                <a:solidFill>
                  <a:schemeClr val="accent3"/>
                </a:solidFill>
                <a:highlight>
                  <a:srgbClr val="FFFFFF"/>
                </a:highlight>
                <a:latin typeface="Raleway SemiBold"/>
                <a:ea typeface="Raleway SemiBold"/>
                <a:cs typeface="Raleway SemiBold"/>
                <a:sym typeface="Raleway SemiBold"/>
              </a:rPr>
              <a:t>Android Phone Controlled Robot Using Bluetooth</a:t>
            </a:r>
            <a:r>
              <a:rPr lang="en" sz="1500">
                <a:highlight>
                  <a:srgbClr val="FFFFFF"/>
                </a:highlight>
                <a:latin typeface="Raleway SemiBold"/>
                <a:ea typeface="Raleway SemiBold"/>
                <a:cs typeface="Raleway SemiBold"/>
                <a:sym typeface="Raleway SemiBold"/>
              </a:rPr>
              <a:t> by Arpit Sharma</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Reetesh Verma</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 Saurabh Gupta</a:t>
            </a:r>
            <a:r>
              <a:rPr baseline="30000" lang="en" sz="1500">
                <a:highlight>
                  <a:srgbClr val="FFFFFF"/>
                </a:highlight>
                <a:latin typeface="Raleway SemiBold"/>
                <a:ea typeface="Raleway SemiBold"/>
                <a:cs typeface="Raleway SemiBold"/>
                <a:sym typeface="Raleway SemiBold"/>
              </a:rPr>
              <a:t>3</a:t>
            </a:r>
            <a:r>
              <a:rPr lang="en" sz="1500">
                <a:highlight>
                  <a:srgbClr val="FFFFFF"/>
                </a:highlight>
                <a:latin typeface="Raleway SemiBold"/>
                <a:ea typeface="Raleway SemiBold"/>
                <a:cs typeface="Raleway SemiBold"/>
                <a:sym typeface="Raleway SemiBold"/>
              </a:rPr>
              <a:t> and Sukhdeep Kaur Bhatia</a:t>
            </a:r>
            <a:r>
              <a:rPr baseline="30000" lang="en" sz="1500">
                <a:highlight>
                  <a:srgbClr val="FFFFFF"/>
                </a:highlight>
                <a:latin typeface="Raleway SemiBold"/>
                <a:ea typeface="Raleway SemiBold"/>
                <a:cs typeface="Raleway SemiBold"/>
                <a:sym typeface="Raleway SemiBold"/>
              </a:rPr>
              <a:t>4</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[8] </a:t>
            </a:r>
            <a:r>
              <a:rPr lang="en" sz="1500" u="sng">
                <a:solidFill>
                  <a:schemeClr val="accent3"/>
                </a:solidFill>
                <a:highlight>
                  <a:srgbClr val="FFFFFF"/>
                </a:highlight>
                <a:latin typeface="Raleway SemiBold"/>
                <a:ea typeface="Raleway SemiBold"/>
                <a:cs typeface="Raleway SemiBold"/>
                <a:sym typeface="Raleway SemiBold"/>
              </a:rPr>
              <a:t>ANDROID PHONE CONTROLLED BLUETOOTH ROBOTIC VEHICLE</a:t>
            </a:r>
            <a:r>
              <a:rPr lang="en" sz="1500">
                <a:solidFill>
                  <a:schemeClr val="accent3"/>
                </a:solidFill>
                <a:highlight>
                  <a:srgbClr val="FFFFFF"/>
                </a:highlight>
                <a:latin typeface="Raleway SemiBold"/>
                <a:ea typeface="Raleway SemiBold"/>
                <a:cs typeface="Raleway SemiBold"/>
                <a:sym typeface="Raleway SemiBold"/>
              </a:rPr>
              <a:t> </a:t>
            </a:r>
            <a:r>
              <a:rPr lang="en" sz="1500">
                <a:highlight>
                  <a:srgbClr val="FFFFFF"/>
                </a:highlight>
                <a:latin typeface="Raleway SemiBold"/>
                <a:ea typeface="Raleway SemiBold"/>
                <a:cs typeface="Raleway SemiBold"/>
                <a:sym typeface="Raleway SemiBold"/>
              </a:rPr>
              <a:t>by Luv Sharma</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Nidhi Mahawar</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Nikita Meena</a:t>
            </a:r>
            <a:r>
              <a:rPr baseline="30000" lang="en" sz="1500">
                <a:highlight>
                  <a:srgbClr val="FFFFFF"/>
                </a:highlight>
                <a:latin typeface="Raleway SemiBold"/>
                <a:ea typeface="Raleway SemiBold"/>
                <a:cs typeface="Raleway SemiBold"/>
                <a:sym typeface="Raleway SemiBold"/>
              </a:rPr>
              <a:t>3</a:t>
            </a:r>
            <a:r>
              <a:rPr lang="en" sz="1500">
                <a:highlight>
                  <a:srgbClr val="FFFFFF"/>
                </a:highlight>
                <a:latin typeface="Raleway SemiBold"/>
                <a:ea typeface="Raleway SemiBold"/>
                <a:cs typeface="Raleway SemiBold"/>
                <a:sym typeface="Raleway SemiBold"/>
              </a:rPr>
              <a:t>, Nikhil Chopra</a:t>
            </a:r>
            <a:r>
              <a:rPr baseline="30000" lang="en" sz="1500">
                <a:highlight>
                  <a:srgbClr val="FFFFFF"/>
                </a:highlight>
                <a:latin typeface="Raleway SemiBold"/>
                <a:ea typeface="Raleway SemiBold"/>
                <a:cs typeface="Raleway SemiBold"/>
                <a:sym typeface="Raleway SemiBold"/>
              </a:rPr>
              <a:t>4</a:t>
            </a:r>
            <a:r>
              <a:rPr lang="en" sz="1500">
                <a:highlight>
                  <a:srgbClr val="FFFFFF"/>
                </a:highlight>
                <a:latin typeface="Raleway SemiBold"/>
                <a:ea typeface="Raleway SemiBold"/>
                <a:cs typeface="Raleway SemiBold"/>
                <a:sym typeface="Raleway SemiBold"/>
              </a:rPr>
              <a:t>, Ajay Bhardwaj</a:t>
            </a:r>
            <a:r>
              <a:rPr baseline="30000" lang="en" sz="1500">
                <a:highlight>
                  <a:srgbClr val="FFFFFF"/>
                </a:highlight>
                <a:latin typeface="Raleway SemiBold"/>
                <a:ea typeface="Raleway SemiBold"/>
                <a:cs typeface="Raleway SemiBold"/>
                <a:sym typeface="Raleway SemiBold"/>
              </a:rPr>
              <a:t>5</a:t>
            </a:r>
            <a:r>
              <a:rPr lang="en" sz="1500">
                <a:highlight>
                  <a:srgbClr val="FFFFFF"/>
                </a:highlight>
                <a:latin typeface="Raleway SemiBold"/>
                <a:ea typeface="Raleway SemiBold"/>
                <a:cs typeface="Raleway SemiBold"/>
                <a:sym typeface="Raleway SemiBold"/>
              </a:rPr>
              <a:t>, Abhishek Gupta</a:t>
            </a:r>
            <a:r>
              <a:rPr baseline="30000" lang="en" sz="1500">
                <a:highlight>
                  <a:srgbClr val="FFFFFF"/>
                </a:highlight>
                <a:latin typeface="Raleway SemiBold"/>
                <a:ea typeface="Raleway SemiBold"/>
                <a:cs typeface="Raleway SemiBold"/>
                <a:sym typeface="Raleway SemiBold"/>
              </a:rPr>
              <a:t>6</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highlight>
                  <a:srgbClr val="FFFFFF"/>
                </a:highlight>
                <a:latin typeface="Raleway SemiBold"/>
                <a:ea typeface="Raleway SemiBold"/>
                <a:cs typeface="Raleway SemiBold"/>
                <a:sym typeface="Raleway SemiBold"/>
              </a:rPr>
              <a:t>[9] </a:t>
            </a:r>
            <a:r>
              <a:rPr lang="en" sz="1500" u="sng">
                <a:solidFill>
                  <a:schemeClr val="accent3"/>
                </a:solidFill>
                <a:highlight>
                  <a:srgbClr val="FFFFFF"/>
                </a:highlight>
                <a:latin typeface="Raleway SemiBold"/>
                <a:ea typeface="Raleway SemiBold"/>
                <a:cs typeface="Raleway SemiBold"/>
                <a:sym typeface="Raleway SemiBold"/>
              </a:rPr>
              <a:t>Generic Development of Bin Pick-and-Place System Based on Robot Operating System</a:t>
            </a:r>
            <a:r>
              <a:rPr lang="en" sz="1500">
                <a:highlight>
                  <a:srgbClr val="FFFFFF"/>
                </a:highlight>
                <a:latin typeface="Raleway SemiBold"/>
                <a:ea typeface="Raleway SemiBold"/>
                <a:cs typeface="Raleway SemiBold"/>
                <a:sym typeface="Raleway SemiBold"/>
              </a:rPr>
              <a:t> by CHING-CHANG WONG </a:t>
            </a:r>
            <a:r>
              <a:rPr baseline="30000" lang="en" sz="1500">
                <a:highlight>
                  <a:srgbClr val="FFFFFF"/>
                </a:highlight>
                <a:latin typeface="Raleway SemiBold"/>
                <a:ea typeface="Raleway SemiBold"/>
                <a:cs typeface="Raleway SemiBold"/>
                <a:sym typeface="Raleway SemiBold"/>
              </a:rPr>
              <a:t>1,2</a:t>
            </a:r>
            <a:r>
              <a:rPr lang="en" sz="1500">
                <a:highlight>
                  <a:srgbClr val="FFFFFF"/>
                </a:highlight>
                <a:latin typeface="Raleway SemiBold"/>
                <a:ea typeface="Raleway SemiBold"/>
                <a:cs typeface="Raleway SemiBold"/>
                <a:sym typeface="Raleway SemiBold"/>
              </a:rPr>
              <a:t>, CHI-YI TSAI </a:t>
            </a:r>
            <a:r>
              <a:rPr baseline="30000" lang="en" sz="1500">
                <a:highlight>
                  <a:srgbClr val="FFFFFF"/>
                </a:highlight>
                <a:latin typeface="Raleway SemiBold"/>
                <a:ea typeface="Raleway SemiBold"/>
                <a:cs typeface="Raleway SemiBold"/>
                <a:sym typeface="Raleway SemiBold"/>
              </a:rPr>
              <a:t>1,2</a:t>
            </a:r>
            <a:r>
              <a:rPr lang="en" sz="1500">
                <a:highlight>
                  <a:srgbClr val="FFFFFF"/>
                </a:highlight>
                <a:latin typeface="Raleway SemiBold"/>
                <a:ea typeface="Raleway SemiBold"/>
                <a:cs typeface="Raleway SemiBold"/>
                <a:sym typeface="Raleway SemiBold"/>
              </a:rPr>
              <a:t>, (Senior Member, IEEE), REN-JIE CHEN</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 SHAO-YU CHIEN</a:t>
            </a:r>
            <a:r>
              <a:rPr baseline="30000" lang="en" sz="1500">
                <a:highlight>
                  <a:srgbClr val="FFFFFF"/>
                </a:highlight>
                <a:latin typeface="Raleway SemiBold"/>
                <a:ea typeface="Raleway SemiBold"/>
                <a:cs typeface="Raleway SemiBold"/>
                <a:sym typeface="Raleway SemiBold"/>
              </a:rPr>
              <a:t> 2 </a:t>
            </a:r>
            <a:r>
              <a:rPr lang="en" sz="1500">
                <a:highlight>
                  <a:srgbClr val="FFFFFF"/>
                </a:highlight>
                <a:latin typeface="Raleway SemiBold"/>
                <a:ea typeface="Raleway SemiBold"/>
                <a:cs typeface="Raleway SemiBold"/>
                <a:sym typeface="Raleway SemiBold"/>
              </a:rPr>
              <a:t>, YI-HE YANG </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 SHANG-WEN WONG </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 AND CHUN-AN YEH </a:t>
            </a:r>
            <a:r>
              <a:rPr baseline="30000" lang="en" sz="1500">
                <a:highlight>
                  <a:srgbClr val="FFFFFF"/>
                </a:highlight>
                <a:latin typeface="Raleway SemiBold"/>
                <a:ea typeface="Raleway SemiBold"/>
                <a:cs typeface="Raleway SemiBold"/>
                <a:sym typeface="Raleway SemiBold"/>
              </a:rPr>
              <a:t>2</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0"/>
              </a:spcAft>
              <a:buNone/>
            </a:pPr>
            <a:r>
              <a:rPr lang="en" sz="1500">
                <a:solidFill>
                  <a:srgbClr val="252525"/>
                </a:solidFill>
                <a:highlight>
                  <a:srgbClr val="FFFFFF"/>
                </a:highlight>
                <a:latin typeface="Raleway SemiBold"/>
                <a:ea typeface="Raleway SemiBold"/>
                <a:cs typeface="Raleway SemiBold"/>
                <a:sym typeface="Raleway SemiBold"/>
              </a:rPr>
              <a:t>[10]</a:t>
            </a:r>
            <a:r>
              <a:rPr lang="en" sz="1500">
                <a:solidFill>
                  <a:schemeClr val="accent3"/>
                </a:solidFill>
                <a:highlight>
                  <a:srgbClr val="FFFFFF"/>
                </a:highlight>
                <a:latin typeface="Raleway SemiBold"/>
                <a:ea typeface="Raleway SemiBold"/>
                <a:cs typeface="Raleway SemiBold"/>
                <a:sym typeface="Raleway SemiBold"/>
              </a:rPr>
              <a:t> </a:t>
            </a:r>
            <a:r>
              <a:rPr lang="en" sz="1500" u="sng">
                <a:solidFill>
                  <a:schemeClr val="accent3"/>
                </a:solidFill>
                <a:highlight>
                  <a:srgbClr val="FFFFFF"/>
                </a:highlight>
                <a:latin typeface="Raleway SemiBold"/>
                <a:ea typeface="Raleway SemiBold"/>
                <a:cs typeface="Raleway SemiBold"/>
                <a:sym typeface="Raleway SemiBold"/>
              </a:rPr>
              <a:t>Voice-based direction control of a robotic vehicle through User commands</a:t>
            </a:r>
            <a:r>
              <a:rPr lang="en" sz="1500">
                <a:highlight>
                  <a:srgbClr val="FFFFFF"/>
                </a:highlight>
                <a:latin typeface="Raleway SemiBold"/>
                <a:ea typeface="Raleway SemiBold"/>
                <a:cs typeface="Raleway SemiBold"/>
                <a:sym typeface="Raleway SemiBold"/>
              </a:rPr>
              <a:t> by Mohammadibrahim Korti</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Girish B. Shettar</a:t>
            </a:r>
            <a:r>
              <a:rPr baseline="30000" lang="en" sz="1500">
                <a:highlight>
                  <a:srgbClr val="FFFFFF"/>
                </a:highlight>
                <a:latin typeface="Raleway SemiBold"/>
                <a:ea typeface="Raleway SemiBold"/>
                <a:cs typeface="Raleway SemiBold"/>
                <a:sym typeface="Raleway SemiBold"/>
              </a:rPr>
              <a:t>2</a:t>
            </a:r>
            <a:r>
              <a:rPr lang="en" sz="1500">
                <a:highlight>
                  <a:srgbClr val="FFFFFF"/>
                </a:highlight>
                <a:latin typeface="Raleway SemiBold"/>
                <a:ea typeface="Raleway SemiBold"/>
                <a:cs typeface="Raleway SemiBold"/>
                <a:sym typeface="Raleway SemiBold"/>
              </a:rPr>
              <a:t> , Ganga A Hadagali</a:t>
            </a:r>
            <a:r>
              <a:rPr baseline="30000" lang="en" sz="1500">
                <a:highlight>
                  <a:srgbClr val="FFFFFF"/>
                </a:highlight>
                <a:latin typeface="Raleway SemiBold"/>
                <a:ea typeface="Raleway SemiBold"/>
                <a:cs typeface="Raleway SemiBold"/>
                <a:sym typeface="Raleway SemiBold"/>
              </a:rPr>
              <a:t>1</a:t>
            </a:r>
            <a:r>
              <a:rPr lang="en" sz="1500">
                <a:highlight>
                  <a:srgbClr val="FFFFFF"/>
                </a:highlight>
                <a:latin typeface="Raleway SemiBold"/>
                <a:ea typeface="Raleway SemiBold"/>
                <a:cs typeface="Raleway SemiBold"/>
                <a:sym typeface="Raleway SemiBold"/>
              </a:rPr>
              <a:t> , Shashidhar Shettar</a:t>
            </a:r>
            <a:r>
              <a:rPr baseline="30000" lang="en" sz="1500">
                <a:highlight>
                  <a:srgbClr val="FFFFFF"/>
                </a:highlight>
                <a:latin typeface="Raleway SemiBold"/>
                <a:ea typeface="Raleway SemiBold"/>
                <a:cs typeface="Raleway SemiBold"/>
                <a:sym typeface="Raleway SemiBold"/>
              </a:rPr>
              <a:t>3</a:t>
            </a:r>
            <a:r>
              <a:rPr lang="en" sz="1500">
                <a:highlight>
                  <a:srgbClr val="FFFFFF"/>
                </a:highlight>
                <a:latin typeface="Raleway SemiBold"/>
                <a:ea typeface="Raleway SemiBold"/>
                <a:cs typeface="Raleway SemiBold"/>
                <a:sym typeface="Raleway SemiBold"/>
              </a:rPr>
              <a:t> , Shailesh Shettar</a:t>
            </a:r>
            <a:r>
              <a:rPr baseline="30000" lang="en" sz="1500">
                <a:highlight>
                  <a:srgbClr val="FFFFFF"/>
                </a:highlight>
                <a:latin typeface="Raleway SemiBold"/>
                <a:ea typeface="Raleway SemiBold"/>
                <a:cs typeface="Raleway SemiBold"/>
                <a:sym typeface="Raleway SemiBold"/>
              </a:rPr>
              <a:t>3</a:t>
            </a:r>
            <a:endParaRPr baseline="30000" sz="1500">
              <a:highlight>
                <a:srgbClr val="FFFFFF"/>
              </a:highlight>
              <a:latin typeface="Raleway SemiBold"/>
              <a:ea typeface="Raleway SemiBold"/>
              <a:cs typeface="Raleway SemiBold"/>
              <a:sym typeface="Raleway SemiBold"/>
            </a:endParaRPr>
          </a:p>
          <a:p>
            <a:pPr indent="0" lvl="0" marL="0" rtl="0" algn="just">
              <a:lnSpc>
                <a:spcPct val="115000"/>
              </a:lnSpc>
              <a:spcBef>
                <a:spcPts val="1500"/>
              </a:spcBef>
              <a:spcAft>
                <a:spcPts val="1500"/>
              </a:spcAft>
              <a:buClr>
                <a:schemeClr val="dk2"/>
              </a:buClr>
              <a:buSzPts val="1100"/>
              <a:buFont typeface="Arial"/>
              <a:buNone/>
            </a:pPr>
            <a:r>
              <a:t/>
            </a:r>
            <a:endParaRPr sz="1500">
              <a:highlight>
                <a:srgbClr val="FFFFFF"/>
              </a:highlight>
              <a:latin typeface="Raleway SemiBold"/>
              <a:ea typeface="Raleway SemiBold"/>
              <a:cs typeface="Raleway SemiBold"/>
              <a:sym typeface="Raleway SemiBold"/>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